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6" r:id="rId2"/>
  </p:sldMasterIdLst>
  <p:notesMasterIdLst>
    <p:notesMasterId r:id="rId28"/>
  </p:notesMasterIdLst>
  <p:handoutMasterIdLst>
    <p:handoutMasterId r:id="rId29"/>
  </p:handoutMasterIdLst>
  <p:sldIdLst>
    <p:sldId id="643" r:id="rId3"/>
    <p:sldId id="625" r:id="rId4"/>
    <p:sldId id="644" r:id="rId5"/>
    <p:sldId id="510" r:id="rId6"/>
    <p:sldId id="659" r:id="rId7"/>
    <p:sldId id="635" r:id="rId8"/>
    <p:sldId id="629" r:id="rId9"/>
    <p:sldId id="660" r:id="rId10"/>
    <p:sldId id="657" r:id="rId11"/>
    <p:sldId id="662" r:id="rId12"/>
    <p:sldId id="664" r:id="rId13"/>
    <p:sldId id="663" r:id="rId14"/>
    <p:sldId id="651" r:id="rId15"/>
    <p:sldId id="578" r:id="rId16"/>
    <p:sldId id="640" r:id="rId17"/>
    <p:sldId id="645" r:id="rId18"/>
    <p:sldId id="641" r:id="rId19"/>
    <p:sldId id="648" r:id="rId20"/>
    <p:sldId id="666" r:id="rId21"/>
    <p:sldId id="667" r:id="rId22"/>
    <p:sldId id="630" r:id="rId23"/>
    <p:sldId id="631" r:id="rId24"/>
    <p:sldId id="606" r:id="rId25"/>
    <p:sldId id="646" r:id="rId26"/>
    <p:sldId id="638"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4307F5D-1597-B140-890A-8B21C56A04DD}">
          <p14:sldIdLst>
            <p14:sldId id="643"/>
            <p14:sldId id="625"/>
            <p14:sldId id="644"/>
            <p14:sldId id="510"/>
            <p14:sldId id="659"/>
            <p14:sldId id="635"/>
            <p14:sldId id="629"/>
            <p14:sldId id="660"/>
            <p14:sldId id="657"/>
            <p14:sldId id="662"/>
            <p14:sldId id="664"/>
            <p14:sldId id="663"/>
            <p14:sldId id="651"/>
            <p14:sldId id="578"/>
            <p14:sldId id="640"/>
            <p14:sldId id="645"/>
            <p14:sldId id="641"/>
            <p14:sldId id="648"/>
            <p14:sldId id="666"/>
            <p14:sldId id="667"/>
            <p14:sldId id="630"/>
            <p14:sldId id="631"/>
            <p14:sldId id="606"/>
            <p14:sldId id="646"/>
            <p14:sldId id="63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ul Hopp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clrMru>
    <a:srgbClr val="17232A"/>
    <a:srgbClr val="FF6600"/>
    <a:srgbClr val="AA0000"/>
    <a:srgbClr val="000000"/>
    <a:srgbClr val="008774"/>
    <a:srgbClr val="4C4C4C"/>
    <a:srgbClr val="01A38F"/>
    <a:srgbClr val="1F2E38"/>
    <a:srgbClr val="5CA830"/>
    <a:srgbClr val="DFDFD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0" autoAdjust="0"/>
    <p:restoredTop sz="94006" autoAdjust="0"/>
  </p:normalViewPr>
  <p:slideViewPr>
    <p:cSldViewPr snapToGrid="0" snapToObjects="1">
      <p:cViewPr>
        <p:scale>
          <a:sx n="135" d="100"/>
          <a:sy n="135" d="100"/>
        </p:scale>
        <p:origin x="-80" y="-32"/>
      </p:cViewPr>
      <p:guideLst>
        <p:guide orient="horz" pos="1620"/>
        <p:guide pos="2880"/>
      </p:guideLst>
    </p:cSldViewPr>
  </p:slideViewPr>
  <p:notesTextViewPr>
    <p:cViewPr>
      <p:scale>
        <a:sx n="95" d="100"/>
        <a:sy n="95" d="100"/>
      </p:scale>
      <p:origin x="0" y="0"/>
    </p:cViewPr>
  </p:notesTextViewPr>
  <p:sorterViewPr>
    <p:cViewPr>
      <p:scale>
        <a:sx n="68" d="100"/>
        <a:sy n="68" d="100"/>
      </p:scale>
      <p:origin x="0" y="0"/>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printerSettings" Target="printerSettings/printerSettings1.bin"/><Relationship Id="rId31" Type="http://schemas.openxmlformats.org/officeDocument/2006/relationships/commentAuthors" Target="commentAuthors.xml"/><Relationship Id="rId32" Type="http://schemas.openxmlformats.org/officeDocument/2006/relationships/presProps" Target="pres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rot="0"/>
          <a:lstStyle/>
          <a:p>
            <a:pPr lvl="0"/>
            <a:endParaRPr lang="en-US"/>
          </a:p>
        </c:rich>
      </c:tx>
      <c:layout/>
      <c:overlay val="1"/>
    </c:title>
    <c:autoTitleDeleted val="0"/>
    <c:plotArea>
      <c:layout>
        <c:manualLayout>
          <c:layoutTarget val="inner"/>
          <c:xMode val="edge"/>
          <c:yMode val="edge"/>
          <c:x val="0.220416"/>
          <c:y val="0.0646259"/>
          <c:w val="0.551274497581648"/>
          <c:h val="0.528883175317371"/>
        </c:manualLayout>
      </c:layout>
      <c:barChart>
        <c:barDir val="bar"/>
        <c:grouping val="clustered"/>
        <c:varyColors val="0"/>
        <c:ser>
          <c:idx val="0"/>
          <c:order val="0"/>
          <c:tx>
            <c:strRef>
              <c:f>Sheet1!$A$2</c:f>
            </c:strRef>
          </c:tx>
          <c:spPr>
            <a:solidFill>
              <a:srgbClr val="00AE9E"/>
            </a:solidFill>
            <a:ln w="12700" cap="flat">
              <a:noFill/>
              <a:miter lim="400000"/>
            </a:ln>
            <a:effectLst/>
          </c:spPr>
          <c:invertIfNegative val="0"/>
          <c:dPt>
            <c:idx val="0"/>
            <c:invertIfNegative val="0"/>
            <c:bubble3D val="0"/>
            <c:spPr>
              <a:gradFill rotWithShape="1">
                <a:gsLst>
                  <a:gs pos="0">
                    <a:srgbClr val="1F6FB8">
                      <a:tint val="100000"/>
                      <a:shade val="100000"/>
                      <a:satMod val="129999"/>
                    </a:srgbClr>
                  </a:gs>
                  <a:gs pos="100000">
                    <a:srgbClr val="1F6FB8">
                      <a:tint val="50000"/>
                      <a:shade val="100000"/>
                      <a:satMod val="350000"/>
                    </a:srgbClr>
                  </a:gs>
                </a:gsLst>
                <a:lin ang="16200000" scaled="0"/>
              </a:gradFill>
              <a:ln w="9525" cap="flat" cmpd="sng" algn="ctr">
                <a:solidFill>
                  <a:srgbClr val="1F6FB8">
                    <a:shade val="95000"/>
                    <a:satMod val="104999"/>
                  </a:srgbClr>
                </a:solidFill>
                <a:prstDash val="solid"/>
              </a:ln>
              <a:effectLst>
                <a:outerShdw blurRad="50800" dist="12700" rotWithShape="0">
                  <a:srgbClr val="000000">
                    <a:alpha val="50000"/>
                  </a:srgbClr>
                </a:outerShdw>
              </a:effectLst>
            </c:spPr>
          </c:dPt>
          <c:dPt>
            <c:idx val="1"/>
            <c:invertIfNegative val="0"/>
            <c:bubble3D val="0"/>
            <c:spPr>
              <a:gradFill rotWithShape="1">
                <a:gsLst>
                  <a:gs pos="0">
                    <a:srgbClr val="1F6FB8">
                      <a:tint val="100000"/>
                      <a:shade val="100000"/>
                      <a:satMod val="129999"/>
                    </a:srgbClr>
                  </a:gs>
                  <a:gs pos="100000">
                    <a:srgbClr val="1F6FB8">
                      <a:tint val="50000"/>
                      <a:shade val="100000"/>
                      <a:satMod val="350000"/>
                    </a:srgbClr>
                  </a:gs>
                </a:gsLst>
                <a:lin ang="16200000" scaled="0"/>
              </a:gradFill>
              <a:ln w="9525" cap="flat" cmpd="sng" algn="ctr">
                <a:solidFill>
                  <a:srgbClr val="1F6FB8">
                    <a:shade val="95000"/>
                    <a:satMod val="104999"/>
                  </a:srgbClr>
                </a:solidFill>
                <a:prstDash val="solid"/>
              </a:ln>
              <a:effectLst>
                <a:outerShdw blurRad="50800" dist="12700" rotWithShape="0">
                  <a:srgbClr val="000000">
                    <a:alpha val="50000"/>
                  </a:srgbClr>
                </a:outerShdw>
              </a:effectLst>
            </c:spPr>
          </c:dPt>
          <c:dPt>
            <c:idx val="2"/>
            <c:invertIfNegative val="0"/>
            <c:bubble3D val="0"/>
            <c:spPr>
              <a:solidFill>
                <a:srgbClr val="FF0000"/>
              </a:solidFill>
              <a:ln w="12700" cap="flat">
                <a:noFill/>
                <a:miter lim="400000"/>
              </a:ln>
              <a:effectLst/>
            </c:spPr>
          </c:dPt>
          <c:dPt>
            <c:idx val="3"/>
            <c:invertIfNegative val="0"/>
            <c:bubble3D val="0"/>
            <c:spPr>
              <a:solidFill>
                <a:srgbClr val="FF0000"/>
              </a:solidFill>
              <a:ln w="12700" cap="flat">
                <a:noFill/>
                <a:miter lim="400000"/>
              </a:ln>
              <a:effectLst/>
            </c:spPr>
          </c:dPt>
          <c:dPt>
            <c:idx val="4"/>
            <c:invertIfNegative val="0"/>
            <c:bubble3D val="0"/>
            <c:spPr>
              <a:solidFill>
                <a:srgbClr val="FF0000"/>
              </a:solidFill>
              <a:ln w="12700" cap="flat">
                <a:noFill/>
                <a:miter lim="400000"/>
              </a:ln>
              <a:effectLst/>
            </c:spPr>
          </c:dPt>
          <c:cat>
            <c:strRef>
              <c:f>Sheet1!$B$1:$F$1</c:f>
              <c:strCache>
                <c:ptCount val="5"/>
                <c:pt idx="0">
                  <c:v>コーディング</c:v>
                </c:pt>
                <c:pt idx="1">
                  <c:v>ブレインストーミング </c:v>
                </c:pt>
                <c:pt idx="2">
                  <c:v>管理業務</c:v>
                </c:pt>
                <c:pt idx="3">
                  <c:v>環境管理</c:v>
                </c:pt>
                <c:pt idx="4">
                  <c:v>待機</c:v>
                </c:pt>
              </c:strCache>
            </c:strRef>
          </c:cat>
          <c:val>
            <c:numRef>
              <c:f>Sheet1!$B$2:$F$2</c:f>
              <c:numCache>
                <c:formatCode>General</c:formatCode>
                <c:ptCount val="5"/>
                <c:pt idx="0">
                  <c:v>12.65</c:v>
                </c:pt>
                <c:pt idx="1">
                  <c:v>8.2</c:v>
                </c:pt>
                <c:pt idx="2">
                  <c:v>8.7</c:v>
                </c:pt>
                <c:pt idx="3">
                  <c:v>3.19</c:v>
                </c:pt>
                <c:pt idx="4">
                  <c:v>6.6</c:v>
                </c:pt>
              </c:numCache>
            </c:numRef>
          </c:val>
        </c:ser>
        <c:dLbls>
          <c:showLegendKey val="0"/>
          <c:showVal val="0"/>
          <c:showCatName val="0"/>
          <c:showSerName val="0"/>
          <c:showPercent val="0"/>
          <c:showBubbleSize val="0"/>
        </c:dLbls>
        <c:gapWidth val="40"/>
        <c:overlap val="-10"/>
        <c:axId val="-2119912920"/>
        <c:axId val="-2119899864"/>
      </c:barChart>
      <c:catAx>
        <c:axId val="-2119912920"/>
        <c:scaling>
          <c:orientation val="maxMin"/>
        </c:scaling>
        <c:delete val="1"/>
        <c:axPos val="l"/>
        <c:numFmt formatCode="General" sourceLinked="0"/>
        <c:majorTickMark val="none"/>
        <c:minorTickMark val="none"/>
        <c:tickLblPos val="nextTo"/>
        <c:crossAx val="-2119899864"/>
        <c:crosses val="autoZero"/>
        <c:auto val="1"/>
        <c:lblAlgn val="ctr"/>
        <c:lblOffset val="100"/>
        <c:noMultiLvlLbl val="1"/>
      </c:catAx>
      <c:valAx>
        <c:axId val="-2119899864"/>
        <c:scaling>
          <c:orientation val="minMax"/>
        </c:scaling>
        <c:delete val="0"/>
        <c:axPos val="t"/>
        <c:majorGridlines>
          <c:spPr>
            <a:ln w="12700" cap="flat">
              <a:solidFill>
                <a:srgbClr val="FF0000"/>
              </a:solidFill>
              <a:custDash>
                <a:ds d="200000" sp="200000"/>
              </a:custDash>
              <a:miter lim="400000"/>
            </a:ln>
          </c:spPr>
        </c:majorGridlines>
        <c:numFmt formatCode="General" sourceLinked="0"/>
        <c:majorTickMark val="none"/>
        <c:minorTickMark val="none"/>
        <c:tickLblPos val="high"/>
        <c:spPr>
          <a:ln w="12700" cap="flat">
            <a:noFill/>
            <a:prstDash val="solid"/>
            <a:miter lim="400000"/>
          </a:ln>
        </c:spPr>
        <c:txPr>
          <a:bodyPr rot="0"/>
          <a:lstStyle/>
          <a:p>
            <a:pPr lvl="0">
              <a:defRPr sz="1800" b="0" i="0" u="none" strike="noStrike">
                <a:solidFill>
                  <a:srgbClr val="D9D9D9"/>
                </a:solidFill>
                <a:effectLst/>
                <a:latin typeface="Helvetica Light"/>
              </a:defRPr>
            </a:pPr>
            <a:endParaRPr lang="en-US"/>
          </a:p>
        </c:txPr>
        <c:crossAx val="-2119912920"/>
        <c:crosses val="autoZero"/>
        <c:crossBetween val="between"/>
        <c:majorUnit val="3.25"/>
        <c:minorUnit val="1.6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10/10/16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10/10/16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Why we are here and what we are doing</a:t>
            </a:r>
          </a:p>
          <a:p>
            <a:pPr marL="0" marR="0" lvl="0" indent="0" algn="l" rtl="0">
              <a:spcBef>
                <a:spcPts val="1200"/>
              </a:spcBef>
              <a:buClr>
                <a:schemeClr val="dk1"/>
              </a:buClr>
              <a:buSzPct val="25000"/>
              <a:buFont typeface="Arial"/>
              <a:buNone/>
            </a:pPr>
            <a:endParaRPr lang="en-US" sz="1200" b="0" i="0" u="none" strike="noStrike" cap="none" baseline="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 Disruptive Companies Use Non-traditional, Modular Approaches to Software Systems</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10</a:t>
            </a:fld>
            <a:endParaRPr lang="en-US"/>
          </a:p>
        </p:txBody>
      </p:sp>
    </p:spTree>
    <p:extLst>
      <p:ext uri="{BB962C8B-B14F-4D97-AF65-F5344CB8AC3E}">
        <p14:creationId xmlns:p14="http://schemas.microsoft.com/office/powerpoint/2010/main" val="4255929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4" name="Shape 2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3" name="Shape 8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If you answer yes to any of these questions, you need a platform</a:t>
            </a:r>
          </a:p>
          <a:p>
            <a:pPr>
              <a:spcBef>
                <a:spcPts val="0"/>
              </a:spcBef>
              <a:buNone/>
            </a:pPr>
            <a:endParaRPr lang="en-US" dirty="0" smtClean="0">
              <a:solidFill>
                <a:schemeClr val="dk1"/>
              </a:solidFill>
            </a:endParaRPr>
          </a:p>
          <a:p>
            <a:pPr>
              <a:spcBef>
                <a:spcPts val="0"/>
              </a:spcBef>
              <a:buNone/>
            </a:pPr>
            <a:r>
              <a:rPr lang="en-US" dirty="0" smtClean="0">
                <a:solidFill>
                  <a:schemeClr val="dk1"/>
                </a:solidFill>
              </a:rPr>
              <a:t>People with Cloud Foundry on</a:t>
            </a:r>
            <a:r>
              <a:rPr lang="en-US" baseline="0" dirty="0" smtClean="0">
                <a:solidFill>
                  <a:schemeClr val="dk1"/>
                </a:solidFill>
              </a:rPr>
              <a:t> the right infrastructure say No to each question</a:t>
            </a:r>
            <a:endParaRPr lang="en" dirty="0">
              <a:solidFill>
                <a:schemeClr val="dk1"/>
              </a:solidFill>
            </a:endParaRPr>
          </a:p>
        </p:txBody>
      </p:sp>
    </p:spTree>
    <p:extLst>
      <p:ext uri="{BB962C8B-B14F-4D97-AF65-F5344CB8AC3E}">
        <p14:creationId xmlns:p14="http://schemas.microsoft.com/office/powerpoint/2010/main" val="1885616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Mention</a:t>
            </a:r>
            <a:r>
              <a:rPr lang="en-US" baseline="0" dirty="0" smtClean="0">
                <a:solidFill>
                  <a:schemeClr val="dk1"/>
                </a:solidFill>
              </a:rPr>
              <a:t> the opinionated platform.</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Structured </a:t>
            </a:r>
            <a:r>
              <a:rPr lang="en-US" baseline="0" dirty="0" err="1" smtClean="0">
                <a:solidFill>
                  <a:schemeClr val="dk1"/>
                </a:solidFill>
              </a:rPr>
              <a:t>vs</a:t>
            </a:r>
            <a:r>
              <a:rPr lang="en-US" baseline="0" dirty="0" smtClean="0">
                <a:solidFill>
                  <a:schemeClr val="dk1"/>
                </a:solidFill>
              </a:rPr>
              <a:t> Unstructured.</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The word platform is thrown around </a:t>
            </a:r>
            <a:r>
              <a:rPr lang="en-US" baseline="0" dirty="0" err="1" smtClean="0">
                <a:solidFill>
                  <a:schemeClr val="dk1"/>
                </a:solidFill>
              </a:rPr>
              <a:t>alot</a:t>
            </a:r>
            <a:r>
              <a:rPr lang="en-US" baseline="0" dirty="0" smtClean="0">
                <a:solidFill>
                  <a:schemeClr val="dk1"/>
                </a:solidFill>
              </a:rPr>
              <a:t> these days.  You’ve probably heard the word </a:t>
            </a:r>
            <a:r>
              <a:rPr lang="en-US" baseline="0" dirty="0" err="1" smtClean="0">
                <a:solidFill>
                  <a:schemeClr val="dk1"/>
                </a:solidFill>
              </a:rPr>
              <a:t>PaaS</a:t>
            </a:r>
            <a:r>
              <a:rPr lang="en-US" baseline="0" dirty="0" smtClean="0">
                <a:solidFill>
                  <a:schemeClr val="dk1"/>
                </a:solidFill>
              </a:rPr>
              <a:t> a few times already – its become the word of the year already.  However, lets make a distinction, structured platforms </a:t>
            </a:r>
            <a:r>
              <a:rPr lang="en-US" baseline="0" dirty="0" err="1" smtClean="0">
                <a:solidFill>
                  <a:schemeClr val="dk1"/>
                </a:solidFill>
              </a:rPr>
              <a:t>vs</a:t>
            </a:r>
            <a:r>
              <a:rPr lang="en-US" baseline="0" dirty="0" smtClean="0">
                <a:solidFill>
                  <a:schemeClr val="dk1"/>
                </a:solidFill>
              </a:rPr>
              <a:t> unstructured platforms.  </a:t>
            </a:r>
            <a:endParaRPr lang="en" dirty="0">
              <a:solidFill>
                <a:schemeClr val="dk1"/>
              </a:solidFill>
            </a:endParaRPr>
          </a:p>
        </p:txBody>
      </p:sp>
    </p:spTree>
    <p:extLst>
      <p:ext uri="{BB962C8B-B14F-4D97-AF65-F5344CB8AC3E}">
        <p14:creationId xmlns:p14="http://schemas.microsoft.com/office/powerpoint/2010/main" val="1885616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baseline="0" dirty="0" smtClean="0"/>
              <a:t>How you you characterize your IT stack?</a:t>
            </a:r>
          </a:p>
        </p:txBody>
      </p:sp>
    </p:spTree>
    <p:extLst>
      <p:ext uri="{BB962C8B-B14F-4D97-AF65-F5344CB8AC3E}">
        <p14:creationId xmlns:p14="http://schemas.microsoft.com/office/powerpoint/2010/main" val="367731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err="1" smtClean="0"/>
              <a:t>Whata</a:t>
            </a:r>
            <a:r>
              <a:rPr lang="en-US" dirty="0" smtClean="0"/>
              <a:t> are</a:t>
            </a:r>
            <a:r>
              <a:rPr lang="en-US" baseline="0" dirty="0" smtClean="0"/>
              <a:t> you currently using for tooling?</a:t>
            </a:r>
          </a:p>
          <a:p>
            <a:endParaRPr lang="en-US" dirty="0" smtClean="0"/>
          </a:p>
          <a:p>
            <a:r>
              <a:rPr lang="en-US" dirty="0" err="1" smtClean="0"/>
              <a:t>Hella</a:t>
            </a:r>
            <a:r>
              <a:rPr lang="en-US" baseline="0" dirty="0" smtClean="0"/>
              <a:t> </a:t>
            </a:r>
            <a:r>
              <a:rPr lang="en-US" baseline="0" dirty="0" err="1" smtClean="0"/>
              <a:t>vs</a:t>
            </a:r>
            <a:r>
              <a:rPr lang="en-US" baseline="0" dirty="0" smtClean="0"/>
              <a:t> </a:t>
            </a:r>
            <a:r>
              <a:rPr lang="en-US" baseline="0" dirty="0" err="1" smtClean="0"/>
              <a:t>Wiked</a:t>
            </a:r>
            <a:endParaRPr lang="en-US" baseline="0" dirty="0" smtClean="0"/>
          </a:p>
          <a:p>
            <a:r>
              <a:rPr lang="en-US" baseline="0" dirty="0" smtClean="0"/>
              <a:t>SF </a:t>
            </a:r>
            <a:r>
              <a:rPr lang="en-US" baseline="0" dirty="0" err="1" smtClean="0"/>
              <a:t>vs</a:t>
            </a:r>
            <a:r>
              <a:rPr lang="en-US" baseline="0" dirty="0" smtClean="0"/>
              <a:t> Boston</a:t>
            </a:r>
          </a:p>
          <a:p>
            <a:endParaRPr lang="en-US" dirty="0" smtClean="0"/>
          </a:p>
          <a:p>
            <a:endParaRPr lang="en-US" dirty="0" smtClean="0"/>
          </a:p>
          <a:p>
            <a:r>
              <a:rPr lang="en-US" dirty="0" smtClean="0"/>
              <a:t>True</a:t>
            </a:r>
            <a:r>
              <a:rPr lang="en-US" baseline="0" dirty="0" smtClean="0"/>
              <a:t> </a:t>
            </a:r>
            <a:r>
              <a:rPr lang="en-US" baseline="0" dirty="0" err="1" smtClean="0"/>
              <a:t>Multicloud</a:t>
            </a:r>
            <a:r>
              <a:rPr lang="en-US" baseline="0" dirty="0" smtClean="0"/>
              <a:t> portability</a:t>
            </a:r>
            <a:endParaRPr dirty="0"/>
          </a:p>
        </p:txBody>
      </p:sp>
      <p:sp>
        <p:nvSpPr>
          <p:cNvPr id="1045" name="Shape 104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And all of this is enforced through strict API contracts that allow you to go FAST and be safe.</a:t>
            </a:r>
          </a:p>
          <a:p>
            <a:endParaRPr lang="en-US" baseline="0" dirty="0" smtClean="0"/>
          </a:p>
          <a:p>
            <a:r>
              <a:rPr lang="en-US" baseline="0" dirty="0" smtClean="0"/>
              <a:t>Last time we sat down we discussed at a high level what Pivotal provides, today I want to go a bit further into the capabilities of the platform along with its integrations and points of interoperability with external systems.  Its important to note that Cloud Foundry is more than a tool, rather it is a cloud native platform, whereby the architecture is purpose built for running apps in the cloud, and itself is cloud agnostic, meaning you can run the same cloud foundry </a:t>
            </a:r>
            <a:r>
              <a:rPr lang="en-US" baseline="0" dirty="0" err="1" smtClean="0"/>
              <a:t>PaaS</a:t>
            </a:r>
            <a:r>
              <a:rPr lang="en-US" baseline="0" dirty="0" smtClean="0"/>
              <a:t> across any cloud provider.  To achieve this, cloud foundry is first and foremost built for running mission critical applications and </a:t>
            </a:r>
            <a:r>
              <a:rPr lang="en-US" baseline="0" dirty="0" err="1" smtClean="0"/>
              <a:t>microservices</a:t>
            </a:r>
            <a:r>
              <a:rPr lang="en-US" baseline="0" dirty="0" smtClean="0"/>
              <a:t> at scale.  It empowers developers by providing the flexibility of working with </a:t>
            </a:r>
            <a:r>
              <a:rPr lang="en-US" baseline="0" dirty="0" err="1" smtClean="0"/>
              <a:t>Docker</a:t>
            </a:r>
            <a:r>
              <a:rPr lang="en-US" baseline="0" dirty="0" smtClean="0"/>
              <a:t> images, .NET applications, Spring Java, and polyglot languages all within an environment that requires nothing more than a developer to provide code.  To enable this, it takes a platform that OOB provides all the logging, APM, Data, High availability, routing, DNS, through an as-a-service approach, interfacing with the underlying infrastructure.  That infrastructure can be any cloud provider, and through orchestration, and automation of </a:t>
            </a:r>
            <a:r>
              <a:rPr lang="en-US" baseline="0" dirty="0" err="1" smtClean="0"/>
              <a:t>IaaS</a:t>
            </a:r>
            <a:r>
              <a:rPr lang="en-US" baseline="0" dirty="0" smtClean="0"/>
              <a:t> functions, can stand up a cloud foundry install with ease.  How does a system like this work together?  It requires communication, not only between </a:t>
            </a:r>
            <a:r>
              <a:rPr lang="en-US" baseline="0" dirty="0" err="1" smtClean="0"/>
              <a:t>Dev</a:t>
            </a:r>
            <a:r>
              <a:rPr lang="en-US" baseline="0" dirty="0" smtClean="0"/>
              <a:t> and Ops, but through the layers of App, Platform, and Cloud.  The applications run in a platform, abiding by a contract that they be purpose built for the cloud.  With frameworks like Spring Boot an app can have profiles which reduce the amount of code to change compatibility with a runtime environment in local or cloud to just a configuration file.  Following the best practices set </a:t>
            </a:r>
            <a:r>
              <a:rPr lang="en-US" baseline="0" dirty="0" err="1" smtClean="0"/>
              <a:t>forther</a:t>
            </a:r>
            <a:r>
              <a:rPr lang="en-US" baseline="0" dirty="0" smtClean="0"/>
              <a:t> by 12factor.net (</a:t>
            </a:r>
            <a:r>
              <a:rPr lang="en-US" baseline="0" dirty="0" err="1" smtClean="0"/>
              <a:t>Heroku</a:t>
            </a:r>
            <a:r>
              <a:rPr lang="en-US" baseline="0" dirty="0" smtClean="0"/>
              <a:t>), a developer can construct an app to be </a:t>
            </a:r>
            <a:r>
              <a:rPr lang="en-US" baseline="0" dirty="0" err="1" smtClean="0"/>
              <a:t>resiliant</a:t>
            </a:r>
            <a:r>
              <a:rPr lang="en-US" baseline="0" dirty="0" smtClean="0"/>
              <a:t>, use polyglot </a:t>
            </a:r>
            <a:r>
              <a:rPr lang="en-US" baseline="0" dirty="0" err="1" smtClean="0"/>
              <a:t>persistance</a:t>
            </a:r>
            <a:r>
              <a:rPr lang="en-US" baseline="0" dirty="0" smtClean="0"/>
              <a:t>, implement </a:t>
            </a:r>
            <a:r>
              <a:rPr lang="en-US" baseline="0" dirty="0" err="1" smtClean="0"/>
              <a:t>netflix</a:t>
            </a:r>
            <a:r>
              <a:rPr lang="en-US" baseline="0" dirty="0" smtClean="0"/>
              <a:t> battle tested patterns, and deploy configuration changes to an app non </a:t>
            </a:r>
            <a:r>
              <a:rPr lang="en-US" baseline="0" dirty="0" err="1" smtClean="0"/>
              <a:t>disruptivley</a:t>
            </a:r>
            <a:r>
              <a:rPr lang="en-US" baseline="0" dirty="0" smtClean="0"/>
              <a:t>.  On the other side, the platform and </a:t>
            </a:r>
            <a:r>
              <a:rPr lang="en-US" baseline="0" dirty="0" err="1" smtClean="0"/>
              <a:t>onfrastructure</a:t>
            </a:r>
            <a:r>
              <a:rPr lang="en-US" baseline="0" dirty="0" smtClean="0"/>
              <a:t> itself if made robust through version control of runtime configurations.  BOSH our infrastructure automation agent makes versioning your infrastructure configurations a breeze, at the same time keeps the HA of the platform running reliability at all times.  To ensure cross cloud compatibility, the BOSH cloud provider interface (CPI) is implemented for the cloud provider’s </a:t>
            </a:r>
            <a:r>
              <a:rPr lang="en-US" baseline="0" dirty="0" err="1" smtClean="0"/>
              <a:t>api</a:t>
            </a:r>
            <a:r>
              <a:rPr lang="en-US" baseline="0" dirty="0" smtClean="0"/>
              <a:t>.  These three things together, Application Framework, Runtime Platform, and </a:t>
            </a:r>
            <a:r>
              <a:rPr lang="en-US" baseline="0" dirty="0" err="1" smtClean="0"/>
              <a:t>Infrasrtucture</a:t>
            </a:r>
            <a:r>
              <a:rPr lang="en-US" baseline="0" dirty="0" smtClean="0"/>
              <a:t> automation are the key stones </a:t>
            </a:r>
            <a:r>
              <a:rPr lang="en-US" baseline="0" dirty="0" err="1" smtClean="0"/>
              <a:t>fo</a:t>
            </a:r>
            <a:r>
              <a:rPr lang="en-US" baseline="0" dirty="0" smtClean="0"/>
              <a:t> PCF.</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17</a:t>
            </a:fld>
            <a:endParaRPr lang="en-US"/>
          </a:p>
        </p:txBody>
      </p:sp>
    </p:spTree>
    <p:extLst>
      <p:ext uri="{BB962C8B-B14F-4D97-AF65-F5344CB8AC3E}">
        <p14:creationId xmlns:p14="http://schemas.microsoft.com/office/powerpoint/2010/main" val="3972754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Highlight here that if we had a </a:t>
            </a:r>
            <a:r>
              <a:rPr lang="en-US" dirty="0" err="1" smtClean="0"/>
              <a:t>Docker</a:t>
            </a:r>
            <a:r>
              <a:rPr lang="en-US" dirty="0" smtClean="0"/>
              <a:t> step for building images, we would add</a:t>
            </a:r>
            <a:r>
              <a:rPr lang="en-US" baseline="0" dirty="0" smtClean="0"/>
              <a:t> ~15 minutes to the process.  </a:t>
            </a:r>
            <a:endParaRPr dirty="0"/>
          </a:p>
        </p:txBody>
      </p:sp>
      <p:sp>
        <p:nvSpPr>
          <p:cNvPr id="114" name="Shape 11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5" y="4343716"/>
            <a:ext cx="5485771" cy="4113855"/>
          </a:xfrm>
          <a:prstGeom prst="rect">
            <a:avLst/>
          </a:prstGeom>
          <a:noFill/>
          <a:ln>
            <a:noFill/>
          </a:ln>
        </p:spPr>
        <p:txBody>
          <a:bodyPr lIns="91389" tIns="91389" rIns="91389" bIns="91389"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1"/>
            <a:ext cx="6267659" cy="5793719"/>
          </a:xfrm>
          <a:prstGeom prst="rect">
            <a:avLst/>
          </a:prstGeom>
        </p:spPr>
        <p:txBody>
          <a:bodyPr lIns="90548" tIns="90548" rIns="90548" bIns="90548" anchor="ctr" anchorCtr="0">
            <a:normAutofit/>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1058863" y="685800"/>
            <a:ext cx="4740275" cy="2667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Open source software offers true community-driven outcomes. Cloud Foundry Foundation has </a:t>
            </a:r>
            <a:r>
              <a:rPr lang="en-US" dirty="0" smtClean="0">
                <a:latin typeface="Calibri" charset="0"/>
              </a:rPr>
              <a:t>40+</a:t>
            </a:r>
            <a:r>
              <a:rPr lang="en-US" baseline="0" dirty="0" smtClean="0">
                <a:latin typeface="Calibri" charset="0"/>
              </a:rPr>
              <a:t> </a:t>
            </a:r>
            <a:r>
              <a:rPr lang="en-US" dirty="0" smtClean="0">
                <a:latin typeface="Calibri" charset="0"/>
              </a:rPr>
              <a:t>companies </a:t>
            </a:r>
            <a:r>
              <a:rPr lang="en-US" dirty="0">
                <a:latin typeface="Calibri" charset="0"/>
              </a:rPr>
              <a:t>that participate in the community with a vested interest in a platform that continues to grow and meet customer needs, now and in the future. </a:t>
            </a:r>
            <a:endParaRPr lang="en-US" dirty="0" smtClean="0">
              <a:latin typeface="Calibri" charset="0"/>
            </a:endParaRPr>
          </a:p>
          <a:p>
            <a:pPr eaLnBrk="1" hangingPunct="1">
              <a:spcBef>
                <a:spcPct val="0"/>
              </a:spcBef>
            </a:pPr>
            <a:endParaRPr lang="en-US" dirty="0">
              <a:latin typeface="Calibri" charset="0"/>
            </a:endParaRPr>
          </a:p>
        </p:txBody>
      </p:sp>
      <p:sp>
        <p:nvSpPr>
          <p:cNvPr id="2560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883" indent="-285725" eaLnBrk="0" hangingPunct="0">
              <a:defRPr sz="2400">
                <a:solidFill>
                  <a:schemeClr val="tx1"/>
                </a:solidFill>
                <a:latin typeface="Calibri" charset="0"/>
                <a:ea typeface="ＭＳ Ｐゴシック" charset="0"/>
              </a:defRPr>
            </a:lvl2pPr>
            <a:lvl3pPr marL="1142897" indent="-228580" eaLnBrk="0" hangingPunct="0">
              <a:defRPr sz="2400">
                <a:solidFill>
                  <a:schemeClr val="tx1"/>
                </a:solidFill>
                <a:latin typeface="Calibri" charset="0"/>
                <a:ea typeface="ＭＳ Ｐゴシック" charset="0"/>
              </a:defRPr>
            </a:lvl3pPr>
            <a:lvl4pPr marL="1600056" indent="-228580" eaLnBrk="0" hangingPunct="0">
              <a:defRPr sz="2400">
                <a:solidFill>
                  <a:schemeClr val="tx1"/>
                </a:solidFill>
                <a:latin typeface="Calibri" charset="0"/>
                <a:ea typeface="ＭＳ Ｐゴシック" charset="0"/>
              </a:defRPr>
            </a:lvl4pPr>
            <a:lvl5pPr marL="2057214" indent="-228580" eaLnBrk="0" hangingPunct="0">
              <a:defRPr sz="2400">
                <a:solidFill>
                  <a:schemeClr val="tx1"/>
                </a:solidFill>
                <a:latin typeface="Calibri" charset="0"/>
                <a:ea typeface="ＭＳ Ｐゴシック" charset="0"/>
              </a:defRPr>
            </a:lvl5pPr>
            <a:lvl6pPr marL="2514373" indent="-228580" eaLnBrk="0" fontAlgn="base" hangingPunct="0">
              <a:spcBef>
                <a:spcPct val="0"/>
              </a:spcBef>
              <a:spcAft>
                <a:spcPct val="0"/>
              </a:spcAft>
              <a:defRPr sz="2400">
                <a:solidFill>
                  <a:schemeClr val="tx1"/>
                </a:solidFill>
                <a:latin typeface="Calibri" charset="0"/>
                <a:ea typeface="ＭＳ Ｐゴシック" charset="0"/>
              </a:defRPr>
            </a:lvl6pPr>
            <a:lvl7pPr marL="2971532" indent="-228580" eaLnBrk="0" fontAlgn="base" hangingPunct="0">
              <a:spcBef>
                <a:spcPct val="0"/>
              </a:spcBef>
              <a:spcAft>
                <a:spcPct val="0"/>
              </a:spcAft>
              <a:defRPr sz="2400">
                <a:solidFill>
                  <a:schemeClr val="tx1"/>
                </a:solidFill>
                <a:latin typeface="Calibri" charset="0"/>
                <a:ea typeface="ＭＳ Ｐゴシック" charset="0"/>
              </a:defRPr>
            </a:lvl7pPr>
            <a:lvl8pPr marL="3428691" indent="-228580" eaLnBrk="0" fontAlgn="base" hangingPunct="0">
              <a:spcBef>
                <a:spcPct val="0"/>
              </a:spcBef>
              <a:spcAft>
                <a:spcPct val="0"/>
              </a:spcAft>
              <a:defRPr sz="2400">
                <a:solidFill>
                  <a:schemeClr val="tx1"/>
                </a:solidFill>
                <a:latin typeface="Calibri" charset="0"/>
                <a:ea typeface="ＭＳ Ｐゴシック" charset="0"/>
              </a:defRPr>
            </a:lvl8pPr>
            <a:lvl9pPr marL="3885849" indent="-22858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3687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smtClean="0"/>
          </a:p>
          <a:p>
            <a:r>
              <a:rPr lang="en-US" sz="1400" dirty="0" smtClean="0"/>
              <a:t>Scale Demo – its</a:t>
            </a:r>
            <a:r>
              <a:rPr lang="en-US" sz="1400" baseline="0" dirty="0" smtClean="0"/>
              <a:t> the fastest to stage</a:t>
            </a:r>
          </a:p>
          <a:p>
            <a:r>
              <a:rPr lang="en-US" sz="1400" dirty="0" smtClean="0"/>
              <a:t>Do not go </a:t>
            </a:r>
            <a:r>
              <a:rPr lang="en-US" sz="1400" baseline="0" dirty="0" smtClean="0"/>
              <a:t>too deep into all the features if PCF. </a:t>
            </a:r>
          </a:p>
          <a:p>
            <a:r>
              <a:rPr lang="en-US" sz="1400" baseline="0" dirty="0" smtClean="0"/>
              <a:t>This is an application status overview, we can scale and show high availability</a:t>
            </a:r>
          </a:p>
          <a:p>
            <a:r>
              <a:rPr lang="en-US" sz="1400" baseline="0" dirty="0" smtClean="0"/>
              <a:t>Then do Spring Music via Jenkins</a:t>
            </a:r>
          </a:p>
          <a:p>
            <a:r>
              <a:rPr lang="en-US" sz="1400" baseline="0" dirty="0" smtClean="0"/>
              <a:t>Show Metrics</a:t>
            </a:r>
          </a:p>
          <a:p>
            <a:r>
              <a:rPr lang="en-US" sz="1400" baseline="0" dirty="0" smtClean="0"/>
              <a:t>If time, show </a:t>
            </a:r>
            <a:r>
              <a:rPr lang="en-US" sz="1400" baseline="0" dirty="0" err="1" smtClean="0"/>
              <a:t>Splunk</a:t>
            </a:r>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295171" y="2972430"/>
            <a:ext cx="6267560" cy="5793619"/>
          </a:xfrm>
          <a:prstGeom prst="rect">
            <a:avLst/>
          </a:prstGeom>
        </p:spPr>
        <p:txBody>
          <a:bodyPr lIns="90556" tIns="90556" rIns="90556" bIns="90556" anchor="t" anchorCtr="0">
            <a:noAutofit/>
          </a:bodyPr>
          <a:lstStyle/>
          <a:p>
            <a:pPr defTabSz="905713">
              <a:spcBef>
                <a:spcPts val="1189"/>
              </a:spcBef>
              <a:defRPr/>
            </a:pPr>
            <a:r>
              <a:rPr lang="en-US" dirty="0" smtClean="0"/>
              <a:t>Our</a:t>
            </a:r>
            <a:r>
              <a:rPr lang="en-US" baseline="0" dirty="0" smtClean="0"/>
              <a:t> company may be young, but the codebase has developed over many years. Many of the original developers are still at Pivotal.</a:t>
            </a:r>
          </a:p>
          <a:p>
            <a:pPr>
              <a:buClr>
                <a:schemeClr val="tx1"/>
              </a:buClr>
            </a:pPr>
            <a:r>
              <a:rPr lang="en-US" sz="1100" dirty="0">
                <a:latin typeface="Verdana" pitchFamily="34" charset="0"/>
                <a:cs typeface="Arial" pitchFamily="34" charset="0"/>
              </a:rPr>
              <a:t>Cloud Foundry Open source software provides the foundation for the Pivotal Cloud Foundry platform</a:t>
            </a:r>
            <a:r>
              <a:rPr lang="en-US" sz="1100" dirty="0">
                <a:solidFill>
                  <a:schemeClr val="bg2"/>
                </a:solidFill>
              </a:rPr>
              <a:t>. Commercial distribution provides enterprise services, support, docs, certs etc. </a:t>
            </a:r>
          </a:p>
          <a:p>
            <a:pPr defTabSz="905713">
              <a:spcBef>
                <a:spcPts val="1189"/>
              </a:spcBef>
              <a:defRPr/>
            </a:pPr>
            <a:endParaRPr lang="en-US" baseline="0" dirty="0" smtClean="0"/>
          </a:p>
          <a:p>
            <a:pPr defTabSz="905713">
              <a:spcBef>
                <a:spcPts val="1189"/>
              </a:spcBef>
              <a:defRPr/>
            </a:pPr>
            <a:r>
              <a:rPr lang="en-US" baseline="0" dirty="0" smtClean="0"/>
              <a:t>For more differences between </a:t>
            </a:r>
            <a:r>
              <a:rPr lang="en-US" baseline="0" dirty="0" err="1" smtClean="0"/>
              <a:t>Opensource</a:t>
            </a:r>
            <a:r>
              <a:rPr lang="en-US" baseline="0" dirty="0" smtClean="0"/>
              <a:t> and PCF: https://</a:t>
            </a:r>
            <a:r>
              <a:rPr lang="en-US" baseline="0" dirty="0" err="1" smtClean="0"/>
              <a:t>sites.google.com</a:t>
            </a:r>
            <a:r>
              <a:rPr lang="en-US" baseline="0" dirty="0" smtClean="0"/>
              <a:t>/a/</a:t>
            </a:r>
            <a:r>
              <a:rPr lang="en-US" baseline="0" dirty="0" err="1" smtClean="0"/>
              <a:t>pivotal.io</a:t>
            </a:r>
            <a:r>
              <a:rPr lang="en-US" baseline="0" dirty="0" smtClean="0"/>
              <a:t>/inside-pivotal-competitive-intelligence-page/</a:t>
            </a:r>
            <a:r>
              <a:rPr lang="en-US" baseline="0" dirty="0" err="1" smtClean="0"/>
              <a:t>oss</a:t>
            </a:r>
            <a:endParaRPr lang="en-US" baseline="0" dirty="0" smtClean="0"/>
          </a:p>
          <a:p>
            <a:endParaRPr lang="en-US" dirty="0"/>
          </a:p>
        </p:txBody>
      </p:sp>
      <p:sp>
        <p:nvSpPr>
          <p:cNvPr id="178" name="Shape 17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At Pivotal, </a:t>
            </a:r>
            <a:r>
              <a:rPr lang="en-US" sz="1800" baseline="0" dirty="0" smtClean="0"/>
              <a:t>we believe </a:t>
            </a:r>
            <a:r>
              <a:rPr lang="en-US" sz="1800" kern="0" dirty="0" smtClean="0">
                <a:solidFill>
                  <a:srgbClr val="FFFFFF"/>
                </a:solidFill>
                <a:latin typeface="Arial"/>
                <a:ea typeface="Arial"/>
                <a:cs typeface="Arial"/>
                <a:sym typeface="Arial"/>
                <a:rtl val="0"/>
              </a:rPr>
              <a:t>Transforming how the world builds software</a:t>
            </a:r>
            <a:r>
              <a:rPr lang="en-US" sz="1800" kern="0" baseline="0" dirty="0" smtClean="0">
                <a:solidFill>
                  <a:srgbClr val="FFFFFF"/>
                </a:solidFill>
                <a:latin typeface="Arial"/>
                <a:ea typeface="Arial"/>
                <a:cs typeface="Arial"/>
                <a:sym typeface="Arial"/>
                <a:rtl val="0"/>
              </a:rPr>
              <a:t> </a:t>
            </a:r>
            <a:r>
              <a:rPr lang="en-US" sz="1800" kern="0" dirty="0" smtClean="0">
                <a:solidFill>
                  <a:srgbClr val="FFFFFF"/>
                </a:solidFill>
                <a:latin typeface="Arial"/>
                <a:ea typeface="Arial"/>
                <a:cs typeface="Arial"/>
                <a:sym typeface="Arial"/>
                <a:rtl val="0"/>
              </a:rPr>
              <a:t>will shape the future.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dirty="0" smtClean="0">
                <a:solidFill>
                  <a:srgbClr val="FFFFFF"/>
                </a:solidFill>
                <a:latin typeface="Arial"/>
                <a:ea typeface="Arial"/>
                <a:cs typeface="Arial"/>
                <a:sym typeface="Arial"/>
                <a:rtl val="0"/>
              </a:rPr>
              <a:t>This is our core guiding principle that</a:t>
            </a:r>
            <a:r>
              <a:rPr lang="en-US" sz="1800" kern="0" baseline="0" dirty="0" smtClean="0">
                <a:solidFill>
                  <a:srgbClr val="FFFFFF"/>
                </a:solidFill>
                <a:latin typeface="Arial"/>
                <a:ea typeface="Arial"/>
                <a:cs typeface="Arial"/>
                <a:sym typeface="Arial"/>
                <a:rtl val="0"/>
              </a:rPr>
              <a:t> shapes our product and corporate strategy.  Our success today is your success five years from now. With the ever expanding innovation gap between companies stuck with the status quo, and those companies pivoting with new practices and technology gaining the market, staying competitive means transforming at the core of the business, and in today’s world this core is not just the technology that runs the datacenter anymore, rather its the software development loop that cradles the market innovations, and the operations loop which enables innovation to flow freely. Achieving agility in </a:t>
            </a:r>
            <a:r>
              <a:rPr lang="en-US" sz="1800" kern="0" baseline="0" dirty="0" err="1" smtClean="0">
                <a:solidFill>
                  <a:srgbClr val="FFFFFF"/>
                </a:solidFill>
                <a:latin typeface="Arial"/>
                <a:ea typeface="Arial"/>
                <a:cs typeface="Arial"/>
                <a:sym typeface="Arial"/>
                <a:rtl val="0"/>
              </a:rPr>
              <a:t>dev</a:t>
            </a:r>
            <a:r>
              <a:rPr lang="en-US" sz="1800" kern="0" baseline="0" dirty="0" smtClean="0">
                <a:solidFill>
                  <a:srgbClr val="FFFFFF"/>
                </a:solidFill>
                <a:latin typeface="Arial"/>
                <a:ea typeface="Arial"/>
                <a:cs typeface="Arial"/>
                <a:sym typeface="Arial"/>
                <a:rtl val="0"/>
              </a:rPr>
              <a:t> and ops is the keystone to success in a rapidly growing technology space increasingly dominated by lean startups.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0" baseline="0" dirty="0" smtClean="0">
              <a:solidFill>
                <a:srgbClr val="FFFFFF"/>
              </a:solidFill>
              <a:latin typeface="Arial"/>
              <a:ea typeface="Arial"/>
              <a:cs typeface="Arial"/>
              <a:sym typeface="Arial"/>
              <a:rtl val="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a:p>
        </p:txBody>
      </p:sp>
      <p:sp>
        <p:nvSpPr>
          <p:cNvPr id="4" name="Slide Number Placeholder 3"/>
          <p:cNvSpPr>
            <a:spLocks noGrp="1"/>
          </p:cNvSpPr>
          <p:nvPr>
            <p:ph type="sldNum" sz="quarter" idx="10"/>
          </p:nvPr>
        </p:nvSpPr>
        <p:spPr/>
        <p:txBody>
          <a:bodyPr/>
          <a:lstStyle/>
          <a:p>
            <a:fld id="{9BEDBE90-FDBE-A44D-9062-5A5D1585D5B8}" type="slidenum">
              <a:rPr lang="en-US" smtClean="0"/>
              <a:t>3</a:t>
            </a:fld>
            <a:endParaRPr lang="en-US"/>
          </a:p>
        </p:txBody>
      </p:sp>
    </p:spTree>
    <p:extLst>
      <p:ext uri="{BB962C8B-B14F-4D97-AF65-F5344CB8AC3E}">
        <p14:creationId xmlns:p14="http://schemas.microsoft.com/office/powerpoint/2010/main" val="3863256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Ensuring that you are set up to support new (changing) </a:t>
            </a:r>
            <a:r>
              <a:rPr lang="en-US" dirty="0" err="1" smtClean="0"/>
              <a:t>dev</a:t>
            </a:r>
            <a:r>
              <a:rPr lang="en-US" dirty="0" smtClean="0"/>
              <a:t> patterns with architectural and operations patterns that support "cloud native"; does your deploy velocity match your build velocity?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4</a:t>
            </a:fld>
            <a:endParaRPr lang="en-US"/>
          </a:p>
        </p:txBody>
      </p:sp>
    </p:spTree>
    <p:extLst>
      <p:ext uri="{BB962C8B-B14F-4D97-AF65-F5344CB8AC3E}">
        <p14:creationId xmlns:p14="http://schemas.microsoft.com/office/powerpoint/2010/main" val="2481978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Companies cant be agile with all the process and overhead to get anything done.</a:t>
            </a: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5</a:t>
            </a:fld>
            <a:endParaRPr lang="en-US"/>
          </a:p>
        </p:txBody>
      </p:sp>
    </p:spTree>
    <p:extLst>
      <p:ext uri="{BB962C8B-B14F-4D97-AF65-F5344CB8AC3E}">
        <p14:creationId xmlns:p14="http://schemas.microsoft.com/office/powerpoint/2010/main" val="1630220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is your process for standing up </a:t>
            </a:r>
            <a:r>
              <a:rPr lang="en-US" baseline="0" dirty="0" err="1" smtClean="0"/>
              <a:t>dev</a:t>
            </a:r>
            <a:r>
              <a:rPr lang="en-US" baseline="0" dirty="0" smtClean="0"/>
              <a:t>, test, and prod environments?</a:t>
            </a:r>
          </a:p>
          <a:p>
            <a:endParaRPr lang="en-US" dirty="0" smtClean="0"/>
          </a:p>
          <a:p>
            <a:endParaRPr lang="en-US" dirty="0" smtClean="0"/>
          </a:p>
          <a:p>
            <a:r>
              <a:rPr lang="en-US" dirty="0" smtClean="0"/>
              <a:t>Is</a:t>
            </a:r>
            <a:r>
              <a:rPr lang="en-US" baseline="0" dirty="0" smtClean="0"/>
              <a:t> this relevant for their Market?</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6</a:t>
            </a:fld>
            <a:endParaRPr lang="en-US"/>
          </a:p>
        </p:txBody>
      </p:sp>
    </p:spTree>
    <p:extLst>
      <p:ext uri="{BB962C8B-B14F-4D97-AF65-F5344CB8AC3E}">
        <p14:creationId xmlns:p14="http://schemas.microsoft.com/office/powerpoint/2010/main" val="1365772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is changing industries but software itself is changing.  You hear a lot about buzz-words and new technologies coming to play with ideas such as Microservices, DevOps, Continuous Delivery and of Containerization of workloads made popular by </a:t>
            </a:r>
            <a:r>
              <a:rPr lang="en-US" dirty="0" err="1" smtClean="0"/>
              <a:t>Docker</a:t>
            </a:r>
            <a:r>
              <a:rPr lang="en-US" dirty="0" smtClean="0"/>
              <a:t>.  </a:t>
            </a:r>
          </a:p>
          <a:p>
            <a:endParaRPr lang="en-US" dirty="0" smtClean="0"/>
          </a:p>
          <a:p>
            <a:r>
              <a:rPr lang="en-US" dirty="0" smtClean="0"/>
              <a:t>Being</a:t>
            </a:r>
            <a:r>
              <a:rPr lang="en-US" baseline="0" dirty="0" smtClean="0"/>
              <a:t> a modern developer is challenging because it requires constantly updating ones knowledge and skills, but its also so exciting, because never before have we been able to get into the flow with less technical roadblocks.</a:t>
            </a:r>
          </a:p>
          <a:p>
            <a:endParaRPr lang="en-US" baseline="0" dirty="0" smtClean="0"/>
          </a:p>
          <a:p>
            <a:r>
              <a:rPr lang="en-US" baseline="0" dirty="0" smtClean="0"/>
              <a:t>By the end of today, </a:t>
            </a:r>
            <a:r>
              <a:rPr lang="en-US" baseline="0" dirty="0" err="1" smtClean="0"/>
              <a:t>youll</a:t>
            </a:r>
            <a:r>
              <a:rPr lang="en-US" baseline="0" dirty="0" smtClean="0"/>
              <a:t> be fluent in all these technologies.</a:t>
            </a:r>
            <a:endParaRPr lang="en-US" dirty="0"/>
          </a:p>
          <a:p>
            <a:endParaRPr lang="en-US" i="1" dirty="0" smtClean="0"/>
          </a:p>
          <a:p>
            <a:endParaRPr lang="en-US" i="1"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t>7</a:t>
            </a:fld>
            <a:endParaRPr lang="en-US"/>
          </a:p>
        </p:txBody>
      </p:sp>
    </p:spTree>
    <p:extLst>
      <p:ext uri="{BB962C8B-B14F-4D97-AF65-F5344CB8AC3E}">
        <p14:creationId xmlns:p14="http://schemas.microsoft.com/office/powerpoint/2010/main" val="2361776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presume you’re all familiar with microservices and cloud-native, but quickly,</a:t>
            </a:r>
            <a:r>
              <a:rPr lang="en-US" baseline="0" dirty="0" smtClean="0"/>
              <a:t> here’s an introduction. They’re loosely coupled, service oriented architecture with bounded contexts.</a:t>
            </a:r>
          </a:p>
          <a:p>
            <a:endParaRPr lang="en-US" baseline="0" dirty="0" smtClean="0"/>
          </a:p>
          <a:p>
            <a:r>
              <a:rPr lang="en-US" baseline="0" dirty="0" smtClean="0"/>
              <a:t>Because each service can be updated independently, your teams can work in parallel. Because each service is isolated, it’s much easier to automate your testing.</a:t>
            </a:r>
            <a:endParaRPr dirty="0"/>
          </a:p>
        </p:txBody>
      </p:sp>
      <p:sp>
        <p:nvSpPr>
          <p:cNvPr id="795" name="Shape 7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rgbClr val="FFFFFF"/>
                </a:solidFill>
                <a:latin typeface="Arial"/>
                <a:ea typeface="Helvetica Neue"/>
                <a:cs typeface="Arial"/>
                <a:sym typeface="Helvetica Neue"/>
              </a:rPr>
              <a:t>Companies</a:t>
            </a:r>
            <a:r>
              <a:rPr lang="en-US" sz="1100" baseline="0" dirty="0" smtClean="0">
                <a:solidFill>
                  <a:srgbClr val="FFFFFF"/>
                </a:solidFill>
                <a:latin typeface="Arial"/>
                <a:ea typeface="Helvetica Neue"/>
                <a:cs typeface="Arial"/>
                <a:sym typeface="Helvetica Neue"/>
              </a:rPr>
              <a:t> want to achieve this</a:t>
            </a: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52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5200">
                <a:solidFill>
                  <a:schemeClr val="dk1"/>
                </a:solidFill>
              </a:defRPr>
            </a:lvl2pPr>
            <a:lvl3pPr lvl="2" indent="0" algn="ctr">
              <a:spcBef>
                <a:spcPts val="0"/>
              </a:spcBef>
              <a:buClr>
                <a:schemeClr val="dk1"/>
              </a:buClr>
              <a:buFont typeface="Arial"/>
              <a:buNone/>
              <a:defRPr sz="5200">
                <a:solidFill>
                  <a:schemeClr val="dk1"/>
                </a:solidFill>
              </a:defRPr>
            </a:lvl3pPr>
            <a:lvl4pPr lvl="3" indent="0" algn="ctr">
              <a:spcBef>
                <a:spcPts val="0"/>
              </a:spcBef>
              <a:buClr>
                <a:schemeClr val="dk1"/>
              </a:buClr>
              <a:buFont typeface="Arial"/>
              <a:buNone/>
              <a:defRPr sz="5200">
                <a:solidFill>
                  <a:schemeClr val="dk1"/>
                </a:solidFill>
              </a:defRPr>
            </a:lvl4pPr>
            <a:lvl5pPr lvl="4" indent="0" algn="ctr">
              <a:spcBef>
                <a:spcPts val="0"/>
              </a:spcBef>
              <a:buClr>
                <a:schemeClr val="dk1"/>
              </a:buClr>
              <a:buFont typeface="Arial"/>
              <a:buNone/>
              <a:defRPr sz="5200">
                <a:solidFill>
                  <a:schemeClr val="dk1"/>
                </a:solidFill>
              </a:defRPr>
            </a:lvl5pPr>
            <a:lvl6pPr lvl="5" indent="0" algn="ctr">
              <a:spcBef>
                <a:spcPts val="0"/>
              </a:spcBef>
              <a:buClr>
                <a:schemeClr val="dk1"/>
              </a:buClr>
              <a:buFont typeface="Arial"/>
              <a:buNone/>
              <a:defRPr sz="5200">
                <a:solidFill>
                  <a:schemeClr val="dk1"/>
                </a:solidFill>
              </a:defRPr>
            </a:lvl6pPr>
            <a:lvl7pPr lvl="6" indent="0" algn="ctr">
              <a:spcBef>
                <a:spcPts val="0"/>
              </a:spcBef>
              <a:buClr>
                <a:schemeClr val="dk1"/>
              </a:buClr>
              <a:buFont typeface="Arial"/>
              <a:buNone/>
              <a:defRPr sz="5200">
                <a:solidFill>
                  <a:schemeClr val="dk1"/>
                </a:solidFill>
              </a:defRPr>
            </a:lvl7pPr>
            <a:lvl8pPr lvl="7" indent="0" algn="ctr">
              <a:spcBef>
                <a:spcPts val="0"/>
              </a:spcBef>
              <a:buClr>
                <a:schemeClr val="dk1"/>
              </a:buClr>
              <a:buFont typeface="Arial"/>
              <a:buNone/>
              <a:defRPr sz="5200">
                <a:solidFill>
                  <a:schemeClr val="dk1"/>
                </a:solidFill>
              </a:defRPr>
            </a:lvl8pPr>
            <a:lvl9pPr lvl="8" indent="0" algn="ctr">
              <a:spcBef>
                <a:spcPts val="0"/>
              </a:spcBef>
              <a:buClr>
                <a:schemeClr val="dk1"/>
              </a:buClr>
              <a:buFont typeface="Arial"/>
              <a:buNone/>
              <a:defRPr sz="5200">
                <a:solidFill>
                  <a:schemeClr val="dk1"/>
                </a:solidFill>
              </a:defRPr>
            </a:lvl9pPr>
          </a:lstStyle>
          <a:p>
            <a:endParaRPr/>
          </a:p>
        </p:txBody>
      </p:sp>
      <p:sp>
        <p:nvSpPr>
          <p:cNvPr id="11" name="Shape 11"/>
          <p:cNvSpPr txBox="1">
            <a:spLocks noGrp="1"/>
          </p:cNvSpPr>
          <p:nvPr>
            <p:ph type="subTitle" idx="1"/>
          </p:nvPr>
        </p:nvSpPr>
        <p:spPr>
          <a:xfrm>
            <a:off x="311700" y="2834125"/>
            <a:ext cx="8520599"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2916471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617314889"/>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312872"/>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31154486"/>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524016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545604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202018336"/>
      </p:ext>
    </p:extLst>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445798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484077" y="0"/>
            <a:ext cx="4659923"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0420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450470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1960714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862130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572811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4075637433"/>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theme" Target="../theme/theme2.xml"/><Relationship Id="rId9" Type="http://schemas.openxmlformats.org/officeDocument/2006/relationships/image" Target="../media/image1.png"/><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14" r:id="rId4"/>
    <p:sldLayoutId id="2147484120" r:id="rId5"/>
    <p:sldLayoutId id="2147484121" r:id="rId6"/>
    <p:sldLayoutId id="2147484123" r:id="rId7"/>
    <p:sldLayoutId id="2147484124" r:id="rId8"/>
    <p:sldLayoutId id="2147484125" r:id="rId9"/>
    <p:sldLayoutId id="2147484126" r:id="rId10"/>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4898991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9" Type="http://schemas.openxmlformats.org/officeDocument/2006/relationships/image" Target="../media/image38.png"/><Relationship Id="rId20" Type="http://schemas.openxmlformats.org/officeDocument/2006/relationships/image" Target="../media/image49.png"/><Relationship Id="rId21" Type="http://schemas.openxmlformats.org/officeDocument/2006/relationships/image" Target="../media/image50.png"/><Relationship Id="rId22" Type="http://schemas.openxmlformats.org/officeDocument/2006/relationships/image" Target="../media/image51.png"/><Relationship Id="rId23" Type="http://schemas.openxmlformats.org/officeDocument/2006/relationships/image" Target="../media/image52.jpg"/><Relationship Id="rId24" Type="http://schemas.openxmlformats.org/officeDocument/2006/relationships/image" Target="../media/image53.jpg"/><Relationship Id="rId25" Type="http://schemas.openxmlformats.org/officeDocument/2006/relationships/image" Target="../media/image54.png"/><Relationship Id="rId26" Type="http://schemas.openxmlformats.org/officeDocument/2006/relationships/image" Target="../media/image55.png"/><Relationship Id="rId27" Type="http://schemas.openxmlformats.org/officeDocument/2006/relationships/image" Target="../media/image56.png"/><Relationship Id="rId28" Type="http://schemas.openxmlformats.org/officeDocument/2006/relationships/image" Target="../media/image57.png"/><Relationship Id="rId29" Type="http://schemas.openxmlformats.org/officeDocument/2006/relationships/image" Target="../media/image58.png"/><Relationship Id="rId30" Type="http://schemas.openxmlformats.org/officeDocument/2006/relationships/image" Target="../media/image59.png"/><Relationship Id="rId31" Type="http://schemas.openxmlformats.org/officeDocument/2006/relationships/image" Target="../media/image60.png"/><Relationship Id="rId32" Type="http://schemas.openxmlformats.org/officeDocument/2006/relationships/image" Target="../media/image61.png"/><Relationship Id="rId10" Type="http://schemas.openxmlformats.org/officeDocument/2006/relationships/image" Target="../media/image39.png"/><Relationship Id="rId11" Type="http://schemas.openxmlformats.org/officeDocument/2006/relationships/image" Target="../media/image40.png"/><Relationship Id="rId12" Type="http://schemas.openxmlformats.org/officeDocument/2006/relationships/image" Target="../media/image41.png"/><Relationship Id="rId13" Type="http://schemas.openxmlformats.org/officeDocument/2006/relationships/image" Target="../media/image42.png"/><Relationship Id="rId14" Type="http://schemas.openxmlformats.org/officeDocument/2006/relationships/image" Target="../media/image43.png"/><Relationship Id="rId15" Type="http://schemas.openxmlformats.org/officeDocument/2006/relationships/image" Target="../media/image44.png"/><Relationship Id="rId16" Type="http://schemas.openxmlformats.org/officeDocument/2006/relationships/image" Target="../media/image45.png"/><Relationship Id="rId17" Type="http://schemas.openxmlformats.org/officeDocument/2006/relationships/image" Target="../media/image46.png"/><Relationship Id="rId18" Type="http://schemas.openxmlformats.org/officeDocument/2006/relationships/image" Target="../media/image47.png"/><Relationship Id="rId19" Type="http://schemas.openxmlformats.org/officeDocument/2006/relationships/image" Target="../media/image48.png"/><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51.png"/><Relationship Id="rId5" Type="http://schemas.openxmlformats.org/officeDocument/2006/relationships/image" Target="../media/image53.jpg"/><Relationship Id="rId6" Type="http://schemas.openxmlformats.org/officeDocument/2006/relationships/image" Target="../media/image52.jpg"/><Relationship Id="rId7" Type="http://schemas.openxmlformats.org/officeDocument/2006/relationships/image" Target="../media/image63.png"/><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image" Target="../media/image67.jpe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70.emf"/><Relationship Id="rId15"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4.emf"/><Relationship Id="rId4" Type="http://schemas.openxmlformats.org/officeDocument/2006/relationships/image" Target="../media/image62.png"/><Relationship Id="rId5" Type="http://schemas.openxmlformats.org/officeDocument/2006/relationships/image" Target="../media/image51.png"/><Relationship Id="rId6" Type="http://schemas.openxmlformats.org/officeDocument/2006/relationships/image" Target="../media/image53.jpg"/><Relationship Id="rId7" Type="http://schemas.openxmlformats.org/officeDocument/2006/relationships/image" Target="../media/image52.jpg"/><Relationship Id="rId8" Type="http://schemas.openxmlformats.org/officeDocument/2006/relationships/image" Target="../media/image63.png"/><Relationship Id="rId9" Type="http://schemas.openxmlformats.org/officeDocument/2006/relationships/image" Target="../media/image65.emf"/><Relationship Id="rId10"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9" Type="http://schemas.openxmlformats.org/officeDocument/2006/relationships/image" Target="../media/image78.png"/><Relationship Id="rId20" Type="http://schemas.openxmlformats.org/officeDocument/2006/relationships/image" Target="../media/image83.png"/><Relationship Id="rId21" Type="http://schemas.openxmlformats.org/officeDocument/2006/relationships/image" Target="../media/image84.png"/><Relationship Id="rId22" Type="http://schemas.openxmlformats.org/officeDocument/2006/relationships/image" Target="../media/image85.png"/><Relationship Id="rId23" Type="http://schemas.openxmlformats.org/officeDocument/2006/relationships/image" Target="../media/image86.png"/><Relationship Id="rId24" Type="http://schemas.openxmlformats.org/officeDocument/2006/relationships/image" Target="../media/image42.png"/><Relationship Id="rId25" Type="http://schemas.openxmlformats.org/officeDocument/2006/relationships/image" Target="../media/image39.png"/><Relationship Id="rId26" Type="http://schemas.openxmlformats.org/officeDocument/2006/relationships/image" Target="../media/image87.png"/><Relationship Id="rId27" Type="http://schemas.openxmlformats.org/officeDocument/2006/relationships/image" Target="../media/image62.png"/><Relationship Id="rId28" Type="http://schemas.openxmlformats.org/officeDocument/2006/relationships/image" Target="../media/image51.png"/><Relationship Id="rId29" Type="http://schemas.openxmlformats.org/officeDocument/2006/relationships/image" Target="../media/image53.jpg"/><Relationship Id="rId30" Type="http://schemas.openxmlformats.org/officeDocument/2006/relationships/image" Target="../media/image52.jpg"/><Relationship Id="rId31" Type="http://schemas.openxmlformats.org/officeDocument/2006/relationships/image" Target="../media/image63.png"/><Relationship Id="rId10" Type="http://schemas.openxmlformats.org/officeDocument/2006/relationships/image" Target="../media/image79.png"/><Relationship Id="rId11" Type="http://schemas.openxmlformats.org/officeDocument/2006/relationships/image" Target="../media/image80.png"/><Relationship Id="rId12" Type="http://schemas.openxmlformats.org/officeDocument/2006/relationships/image" Target="../media/image81.png"/><Relationship Id="rId13" Type="http://schemas.openxmlformats.org/officeDocument/2006/relationships/image" Target="../media/image40.png"/><Relationship Id="rId14" Type="http://schemas.openxmlformats.org/officeDocument/2006/relationships/image" Target="../media/image41.png"/><Relationship Id="rId15" Type="http://schemas.openxmlformats.org/officeDocument/2006/relationships/image" Target="../media/image82.png"/><Relationship Id="rId16" Type="http://schemas.openxmlformats.org/officeDocument/2006/relationships/image" Target="../media/image67.jpeg"/><Relationship Id="rId17" Type="http://schemas.openxmlformats.org/officeDocument/2006/relationships/image" Target="../media/image36.png"/><Relationship Id="rId18" Type="http://schemas.openxmlformats.org/officeDocument/2006/relationships/image" Target="../media/image34.png"/><Relationship Id="rId19" Type="http://schemas.openxmlformats.org/officeDocument/2006/relationships/image" Target="../media/image35.png"/><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76.png"/><Relationship Id="rId5" Type="http://schemas.openxmlformats.org/officeDocument/2006/relationships/image" Target="../media/image23.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46" Type="http://schemas.openxmlformats.org/officeDocument/2006/relationships/image" Target="../media/image131.png"/><Relationship Id="rId47" Type="http://schemas.openxmlformats.org/officeDocument/2006/relationships/image" Target="../media/image132.png"/><Relationship Id="rId48" Type="http://schemas.openxmlformats.org/officeDocument/2006/relationships/image" Target="../media/image133.png"/><Relationship Id="rId49" Type="http://schemas.openxmlformats.org/officeDocument/2006/relationships/image" Target="../media/image134.png"/><Relationship Id="rId20" Type="http://schemas.openxmlformats.org/officeDocument/2006/relationships/image" Target="../media/image105.png"/><Relationship Id="rId21" Type="http://schemas.openxmlformats.org/officeDocument/2006/relationships/image" Target="../media/image106.jpeg"/><Relationship Id="rId22" Type="http://schemas.openxmlformats.org/officeDocument/2006/relationships/image" Target="../media/image107.png"/><Relationship Id="rId23" Type="http://schemas.openxmlformats.org/officeDocument/2006/relationships/image" Target="../media/image108.png"/><Relationship Id="rId24" Type="http://schemas.openxmlformats.org/officeDocument/2006/relationships/image" Target="../media/image109.png"/><Relationship Id="rId25" Type="http://schemas.openxmlformats.org/officeDocument/2006/relationships/image" Target="../media/image110.png"/><Relationship Id="rId26" Type="http://schemas.openxmlformats.org/officeDocument/2006/relationships/image" Target="../media/image111.png"/><Relationship Id="rId27" Type="http://schemas.openxmlformats.org/officeDocument/2006/relationships/image" Target="../media/image112.png"/><Relationship Id="rId28" Type="http://schemas.openxmlformats.org/officeDocument/2006/relationships/image" Target="../media/image113.png"/><Relationship Id="rId29" Type="http://schemas.openxmlformats.org/officeDocument/2006/relationships/image" Target="../media/image114.png"/><Relationship Id="rId50" Type="http://schemas.openxmlformats.org/officeDocument/2006/relationships/image" Target="../media/image135.png"/><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88.jpeg"/><Relationship Id="rId4" Type="http://schemas.openxmlformats.org/officeDocument/2006/relationships/image" Target="../media/image89.png"/><Relationship Id="rId5" Type="http://schemas.openxmlformats.org/officeDocument/2006/relationships/image" Target="../media/image90.png"/><Relationship Id="rId30" Type="http://schemas.openxmlformats.org/officeDocument/2006/relationships/image" Target="../media/image115.png"/><Relationship Id="rId31" Type="http://schemas.openxmlformats.org/officeDocument/2006/relationships/image" Target="../media/image116.png"/><Relationship Id="rId32" Type="http://schemas.openxmlformats.org/officeDocument/2006/relationships/image" Target="../media/image117.png"/><Relationship Id="rId9" Type="http://schemas.openxmlformats.org/officeDocument/2006/relationships/image" Target="../media/image94.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33" Type="http://schemas.openxmlformats.org/officeDocument/2006/relationships/image" Target="../media/image118.png"/><Relationship Id="rId34" Type="http://schemas.openxmlformats.org/officeDocument/2006/relationships/image" Target="../media/image119.png"/><Relationship Id="rId35" Type="http://schemas.openxmlformats.org/officeDocument/2006/relationships/image" Target="../media/image120.png"/><Relationship Id="rId36" Type="http://schemas.openxmlformats.org/officeDocument/2006/relationships/image" Target="../media/image121.png"/><Relationship Id="rId10" Type="http://schemas.openxmlformats.org/officeDocument/2006/relationships/image" Target="../media/image95.jpeg"/><Relationship Id="rId11" Type="http://schemas.openxmlformats.org/officeDocument/2006/relationships/image" Target="../media/image96.emf"/><Relationship Id="rId12" Type="http://schemas.openxmlformats.org/officeDocument/2006/relationships/image" Target="../media/image97.jpeg"/><Relationship Id="rId13" Type="http://schemas.openxmlformats.org/officeDocument/2006/relationships/image" Target="../media/image98.png"/><Relationship Id="rId14" Type="http://schemas.openxmlformats.org/officeDocument/2006/relationships/image" Target="../media/image99.png"/><Relationship Id="rId15" Type="http://schemas.openxmlformats.org/officeDocument/2006/relationships/image" Target="../media/image100.png"/><Relationship Id="rId16" Type="http://schemas.openxmlformats.org/officeDocument/2006/relationships/image" Target="../media/image101.png"/><Relationship Id="rId17" Type="http://schemas.openxmlformats.org/officeDocument/2006/relationships/image" Target="../media/image102.png"/><Relationship Id="rId18" Type="http://schemas.openxmlformats.org/officeDocument/2006/relationships/image" Target="../media/image103.jpeg"/><Relationship Id="rId19" Type="http://schemas.openxmlformats.org/officeDocument/2006/relationships/image" Target="../media/image104.jpeg"/><Relationship Id="rId37" Type="http://schemas.openxmlformats.org/officeDocument/2006/relationships/image" Target="../media/image122.png"/><Relationship Id="rId38" Type="http://schemas.openxmlformats.org/officeDocument/2006/relationships/image" Target="../media/image123.png"/><Relationship Id="rId39" Type="http://schemas.openxmlformats.org/officeDocument/2006/relationships/image" Target="../media/image124.png"/><Relationship Id="rId40" Type="http://schemas.openxmlformats.org/officeDocument/2006/relationships/image" Target="../media/image125.png"/><Relationship Id="rId41" Type="http://schemas.openxmlformats.org/officeDocument/2006/relationships/image" Target="../media/image126.png"/><Relationship Id="rId42" Type="http://schemas.openxmlformats.org/officeDocument/2006/relationships/image" Target="../media/image127.png"/><Relationship Id="rId43" Type="http://schemas.openxmlformats.org/officeDocument/2006/relationships/image" Target="../media/image128.png"/><Relationship Id="rId44" Type="http://schemas.openxmlformats.org/officeDocument/2006/relationships/image" Target="../media/image129.png"/><Relationship Id="rId45" Type="http://schemas.openxmlformats.org/officeDocument/2006/relationships/image" Target="../media/image130.png"/></Relationships>
</file>

<file path=ppt/slides/_rels/slide22.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image" Target="../media/image138.png"/><Relationship Id="rId6" Type="http://schemas.openxmlformats.org/officeDocument/2006/relationships/image" Target="../media/image139.png"/><Relationship Id="rId7" Type="http://schemas.openxmlformats.org/officeDocument/2006/relationships/hyperlink" Target="http://cloud-foundry.meetup.com/" TargetMode="External"/><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40.jpeg"/><Relationship Id="rId4" Type="http://schemas.openxmlformats.org/officeDocument/2006/relationships/image" Target="../media/image141.pn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4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chart" Target="../charts/char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sp>
        <p:nvSpPr>
          <p:cNvPr id="10" name="TextBox 9"/>
          <p:cNvSpPr txBox="1"/>
          <p:nvPr/>
        </p:nvSpPr>
        <p:spPr>
          <a:xfrm>
            <a:off x="608228" y="1090242"/>
            <a:ext cx="7664552" cy="2339102"/>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FFFFFF"/>
                </a:solidFill>
                <a:effectLst>
                  <a:outerShdw blurRad="50800" dist="38100" dir="5400000" algn="t" rotWithShape="0">
                    <a:prstClr val="black">
                      <a:alpha val="40000"/>
                    </a:prstClr>
                  </a:outerShdw>
                </a:effectLst>
                <a:cs typeface="Arial"/>
              </a:rPr>
              <a:t>Introduction to </a:t>
            </a:r>
          </a:p>
          <a:p>
            <a:pPr>
              <a:spcAft>
                <a:spcPts val="1200"/>
              </a:spcAft>
            </a:pPr>
            <a:r>
              <a:rPr lang="en-US" sz="4200" b="1" spc="-100" dirty="0" smtClean="0">
                <a:solidFill>
                  <a:schemeClr val="accent2"/>
                </a:solidFill>
                <a:effectLst>
                  <a:outerShdw blurRad="50800" dist="38100" dir="5400000" algn="t" rotWithShape="0">
                    <a:prstClr val="black">
                      <a:alpha val="40000"/>
                    </a:prstClr>
                  </a:outerShdw>
                </a:effectLst>
                <a:cs typeface="Arial"/>
              </a:rPr>
              <a:t>Pivotal Cloud Foundry</a:t>
            </a:r>
          </a:p>
          <a:p>
            <a:pPr>
              <a:spcAft>
                <a:spcPts val="1200"/>
              </a:spcAft>
            </a:pPr>
            <a:endParaRPr lang="en-US" sz="4200" b="1" spc="-100" dirty="0" smtClean="0">
              <a:solidFill>
                <a:srgbClr val="00AE9E"/>
              </a:solidFill>
              <a:effectLst>
                <a:outerShdw blurRad="50800" dist="38100" dir="5400000" algn="t" rotWithShape="0">
                  <a:prstClr val="black">
                    <a:alpha val="40000"/>
                  </a:prstClr>
                </a:outerShdw>
              </a:effectLst>
              <a:latin typeface="Arial"/>
              <a:cs typeface="Arial"/>
            </a:endParaRPr>
          </a:p>
        </p:txBody>
      </p:sp>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2" name="TextBox 1"/>
          <p:cNvSpPr txBox="1"/>
          <p:nvPr/>
        </p:nvSpPr>
        <p:spPr>
          <a:xfrm>
            <a:off x="608228" y="4103044"/>
            <a:ext cx="4161328" cy="923330"/>
          </a:xfrm>
          <a:prstGeom prst="rect">
            <a:avLst/>
          </a:prstGeom>
          <a:noFill/>
        </p:spPr>
        <p:txBody>
          <a:bodyPr wrap="square" rtlCol="0">
            <a:spAutoFit/>
          </a:bodyPr>
          <a:lstStyle/>
          <a:p>
            <a:r>
              <a:rPr lang="en-US" dirty="0" smtClean="0">
                <a:solidFill>
                  <a:srgbClr val="B3B3B3"/>
                </a:solidFill>
              </a:rPr>
              <a:t>Ben </a:t>
            </a:r>
            <a:r>
              <a:rPr lang="en-US" dirty="0" err="1" smtClean="0">
                <a:solidFill>
                  <a:srgbClr val="B3B3B3"/>
                </a:solidFill>
              </a:rPr>
              <a:t>Bertka</a:t>
            </a:r>
            <a:r>
              <a:rPr lang="en-US" dirty="0" smtClean="0">
                <a:solidFill>
                  <a:srgbClr val="B3B3B3"/>
                </a:solidFill>
              </a:rPr>
              <a:t> / Platform Architect</a:t>
            </a:r>
          </a:p>
          <a:p>
            <a:r>
              <a:rPr lang="en-US" dirty="0" err="1" smtClean="0">
                <a:solidFill>
                  <a:srgbClr val="B3B3B3"/>
                </a:solidFill>
              </a:rPr>
              <a:t>bbertka@pivotal.io</a:t>
            </a:r>
            <a:endParaRPr lang="en-US" dirty="0" smtClean="0">
              <a:solidFill>
                <a:srgbClr val="B3B3B3"/>
              </a:solidFill>
            </a:endParaRPr>
          </a:p>
          <a:p>
            <a:r>
              <a:rPr lang="en-US" dirty="0" smtClean="0">
                <a:solidFill>
                  <a:srgbClr val="B3B3B3"/>
                </a:solidFill>
              </a:rPr>
              <a:t>@P3Geek</a:t>
            </a:r>
            <a:endParaRPr lang="en-US" dirty="0">
              <a:solidFill>
                <a:srgbClr val="B3B3B3"/>
              </a:solidFill>
            </a:endParaRPr>
          </a:p>
        </p:txBody>
      </p:sp>
    </p:spTree>
    <p:extLst>
      <p:ext uri="{BB962C8B-B14F-4D97-AF65-F5344CB8AC3E}">
        <p14:creationId xmlns:p14="http://schemas.microsoft.com/office/powerpoint/2010/main" val="619954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674317"/>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3">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3">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3">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3252417"/>
            <a:ext cx="1248114" cy="630695"/>
            <a:chOff x="4982595" y="3318098"/>
            <a:chExt cx="1248114" cy="630695"/>
          </a:xfrm>
        </p:grpSpPr>
        <p:pic>
          <p:nvPicPr>
            <p:cNvPr id="11" name="pasted-image.pdf"/>
            <p:cNvPicPr/>
            <p:nvPr/>
          </p:nvPicPr>
          <p:blipFill>
            <a:blip r:embed="rId3">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3">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3">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3185694"/>
            <a:ext cx="859529" cy="637175"/>
            <a:chOff x="915266" y="3264920"/>
            <a:chExt cx="859529" cy="637175"/>
          </a:xfrm>
        </p:grpSpPr>
        <p:pic>
          <p:nvPicPr>
            <p:cNvPr id="22" name="pasted-image.pdf"/>
            <p:cNvPicPr/>
            <p:nvPr/>
          </p:nvPicPr>
          <p:blipFill>
            <a:blip r:embed="rId4">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4">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2243035"/>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5">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3208263"/>
            <a:ext cx="1220414" cy="625829"/>
            <a:chOff x="2788783" y="3287842"/>
            <a:chExt cx="1220414" cy="625829"/>
          </a:xfrm>
        </p:grpSpPr>
        <p:pic>
          <p:nvPicPr>
            <p:cNvPr id="33" name="pasted-image.pdf"/>
            <p:cNvPicPr/>
            <p:nvPr/>
          </p:nvPicPr>
          <p:blipFill>
            <a:blip r:embed="rId6">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6">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6">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2217953"/>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7">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2252641"/>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312434"/>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DB</a:t>
                </a:r>
                <a:endParaRPr sz="1400" dirty="0">
                  <a:solidFill>
                    <a:srgbClr val="FFFFFF"/>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8">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444140"/>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grpSp>
        <p:nvGrpSpPr>
          <p:cNvPr id="57" name="Group 56"/>
          <p:cNvGrpSpPr/>
          <p:nvPr/>
        </p:nvGrpSpPr>
        <p:grpSpPr>
          <a:xfrm>
            <a:off x="1458972" y="1836433"/>
            <a:ext cx="5133836" cy="3011654"/>
            <a:chOff x="1548776" y="1204502"/>
            <a:chExt cx="5133836" cy="3011654"/>
          </a:xfrm>
        </p:grpSpPr>
        <p:sp>
          <p:nvSpPr>
            <p:cNvPr id="14" name="Rectangle 13"/>
            <p:cNvSpPr/>
            <p:nvPr/>
          </p:nvSpPr>
          <p:spPr>
            <a:xfrm>
              <a:off x="1676178" y="3816046"/>
              <a:ext cx="4727676" cy="400110"/>
            </a:xfrm>
            <a:prstGeom prst="rect">
              <a:avLst/>
            </a:prstGeom>
          </p:spPr>
          <p:txBody>
            <a:bodyPr wrap="none">
              <a:spAutoFit/>
            </a:bodyPr>
            <a:lstStyle/>
            <a:p>
              <a:r>
                <a:rPr lang="en-US" sz="2000" dirty="0" smtClean="0">
                  <a:solidFill>
                    <a:srgbClr val="FFFFFF"/>
                  </a:solidFill>
                </a:rPr>
                <a:t>Two Pizzas Per Microservice = Manageable!</a:t>
              </a:r>
              <a:endParaRPr lang="en-US" sz="2000" dirty="0">
                <a:solidFill>
                  <a:srgbClr val="FFFFFF"/>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8" name="TextBox 57"/>
          <p:cNvSpPr txBox="1"/>
          <p:nvPr/>
        </p:nvSpPr>
        <p:spPr>
          <a:xfrm>
            <a:off x="1410759" y="3985563"/>
            <a:ext cx="955322" cy="307777"/>
          </a:xfrm>
          <a:prstGeom prst="rect">
            <a:avLst/>
          </a:prstGeom>
          <a:noFill/>
        </p:spPr>
        <p:txBody>
          <a:bodyPr wrap="none" rtlCol="0">
            <a:spAutoFit/>
          </a:bodyPr>
          <a:lstStyle/>
          <a:p>
            <a:pPr algn="ctr"/>
            <a:r>
              <a:rPr lang="en-US" sz="1400" dirty="0" smtClean="0">
                <a:solidFill>
                  <a:schemeClr val="bg1"/>
                </a:solidFill>
              </a:rPr>
              <a:t>DB Service</a:t>
            </a:r>
          </a:p>
        </p:txBody>
      </p:sp>
      <p:sp>
        <p:nvSpPr>
          <p:cNvPr id="59" name="TextBox 58"/>
          <p:cNvSpPr txBox="1"/>
          <p:nvPr/>
        </p:nvSpPr>
        <p:spPr>
          <a:xfrm>
            <a:off x="3199564" y="3958390"/>
            <a:ext cx="1326004" cy="307777"/>
          </a:xfrm>
          <a:prstGeom prst="rect">
            <a:avLst/>
          </a:prstGeom>
          <a:noFill/>
        </p:spPr>
        <p:txBody>
          <a:bodyPr wrap="none" rtlCol="0">
            <a:spAutoFit/>
          </a:bodyPr>
          <a:lstStyle/>
          <a:p>
            <a:pPr algn="ctr"/>
            <a:r>
              <a:rPr lang="en-US" sz="1400" dirty="0" smtClean="0">
                <a:solidFill>
                  <a:schemeClr val="bg1"/>
                </a:solidFill>
              </a:rPr>
              <a:t>Caching Service</a:t>
            </a:r>
          </a:p>
        </p:txBody>
      </p:sp>
      <p:sp>
        <p:nvSpPr>
          <p:cNvPr id="60" name="TextBox 59"/>
          <p:cNvSpPr txBox="1"/>
          <p:nvPr/>
        </p:nvSpPr>
        <p:spPr>
          <a:xfrm>
            <a:off x="5409761" y="3995350"/>
            <a:ext cx="1521019" cy="307777"/>
          </a:xfrm>
          <a:prstGeom prst="rect">
            <a:avLst/>
          </a:prstGeom>
          <a:noFill/>
        </p:spPr>
        <p:txBody>
          <a:bodyPr wrap="none" rtlCol="0">
            <a:spAutoFit/>
          </a:bodyPr>
          <a:lstStyle/>
          <a:p>
            <a:pPr algn="ctr"/>
            <a:r>
              <a:rPr lang="en-US" sz="1400" dirty="0" smtClean="0">
                <a:solidFill>
                  <a:schemeClr val="bg1"/>
                </a:solidFill>
              </a:rPr>
              <a:t>Messaging Service</a:t>
            </a:r>
          </a:p>
        </p:txBody>
      </p:sp>
      <p:sp>
        <p:nvSpPr>
          <p:cNvPr id="64" name="Shape 304"/>
          <p:cNvSpPr/>
          <p:nvPr/>
        </p:nvSpPr>
        <p:spPr>
          <a:xfrm>
            <a:off x="4281604" y="3456840"/>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sp>
        <p:nvSpPr>
          <p:cNvPr id="63" name="Title 62"/>
          <p:cNvSpPr>
            <a:spLocks noGrp="1"/>
          </p:cNvSpPr>
          <p:nvPr>
            <p:ph type="title"/>
          </p:nvPr>
        </p:nvSpPr>
        <p:spPr>
          <a:xfrm>
            <a:off x="457200" y="191868"/>
            <a:ext cx="8229600" cy="857400"/>
          </a:xfrm>
        </p:spPr>
        <p:txBody>
          <a:bodyPr/>
          <a:lstStyle/>
          <a:p>
            <a:r>
              <a:rPr lang="en-US" sz="3200" dirty="0" smtClean="0">
                <a:solidFill>
                  <a:schemeClr val="accent1"/>
                </a:solidFill>
              </a:rPr>
              <a:t>Agile Companies use Non-traditional, </a:t>
            </a:r>
            <a:r>
              <a:rPr lang="en-US" sz="3200" dirty="0" smtClean="0">
                <a:solidFill>
                  <a:srgbClr val="FFFFFF"/>
                </a:solidFill>
              </a:rPr>
              <a:t>Modular Approaches </a:t>
            </a:r>
            <a:r>
              <a:rPr lang="en-US" sz="3200" dirty="0" smtClean="0">
                <a:solidFill>
                  <a:srgbClr val="008774"/>
                </a:solidFill>
              </a:rPr>
              <a:t>to Software Systems</a:t>
            </a:r>
            <a:endParaRPr lang="en-US" sz="3200" dirty="0">
              <a:solidFill>
                <a:srgbClr val="008774"/>
              </a:solidFill>
            </a:endParaRPr>
          </a:p>
        </p:txBody>
      </p:sp>
    </p:spTree>
    <p:extLst>
      <p:ext uri="{BB962C8B-B14F-4D97-AF65-F5344CB8AC3E}">
        <p14:creationId xmlns:p14="http://schemas.microsoft.com/office/powerpoint/2010/main" val="30043849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5"/>
        <p:cNvGrpSpPr/>
        <p:nvPr/>
      </p:nvGrpSpPr>
      <p:grpSpPr>
        <a:xfrm>
          <a:off x="0" y="0"/>
          <a:ext cx="0" cy="0"/>
          <a:chOff x="0" y="0"/>
          <a:chExt cx="0" cy="0"/>
        </a:xfrm>
      </p:grpSpPr>
      <p:sp>
        <p:nvSpPr>
          <p:cNvPr id="256" name="Shape 256"/>
          <p:cNvSpPr/>
          <p:nvPr/>
        </p:nvSpPr>
        <p:spPr>
          <a:xfrm>
            <a:off x="129400" y="2190400"/>
            <a:ext cx="7203600" cy="867298"/>
          </a:xfrm>
          <a:prstGeom prst="rect">
            <a:avLst/>
          </a:prstGeom>
          <a:noFill/>
          <a:ln w="12700" cap="flat" cmpd="sng">
            <a:solidFill>
              <a:srgbClr val="FF0000"/>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7" name="Shape 257"/>
          <p:cNvSpPr txBox="1">
            <a:spLocks noGrp="1"/>
          </p:cNvSpPr>
          <p:nvPr>
            <p:ph type="subTitle" idx="1"/>
          </p:nvPr>
        </p:nvSpPr>
        <p:spPr>
          <a:xfrm>
            <a:off x="1764425" y="4613925"/>
            <a:ext cx="2960999" cy="464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PRIVATE CLOUD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58" name="Shape 258"/>
          <p:cNvSpPr txBox="1">
            <a:spLocks noGrp="1"/>
          </p:cNvSpPr>
          <p:nvPr>
            <p:ph type="subTitle" idx="1"/>
          </p:nvPr>
        </p:nvSpPr>
        <p:spPr>
          <a:xfrm>
            <a:off x="4786600" y="4616000"/>
            <a:ext cx="2518199" cy="464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PUBLIC CLOUD</a:t>
            </a:r>
          </a:p>
        </p:txBody>
      </p:sp>
      <p:sp>
        <p:nvSpPr>
          <p:cNvPr id="259" name="Shape 259"/>
          <p:cNvSpPr txBox="1"/>
          <p:nvPr/>
        </p:nvSpPr>
        <p:spPr>
          <a:xfrm>
            <a:off x="4935750" y="4773200"/>
            <a:ext cx="2333699"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AWS </a:t>
            </a:r>
            <a:r>
              <a:rPr lang="en-US" sz="800" dirty="0"/>
              <a:t> </a:t>
            </a:r>
            <a:r>
              <a:rPr lang="en-US" sz="800" dirty="0" smtClean="0"/>
              <a:t>   </a:t>
            </a:r>
            <a:r>
              <a:rPr lang="en" sz="800" b="0" i="0" u="none" strike="noStrike" cap="none" dirty="0" smtClean="0">
                <a:solidFill>
                  <a:srgbClr val="000000"/>
                </a:solidFill>
                <a:latin typeface="Arial"/>
                <a:ea typeface="Arial"/>
                <a:cs typeface="Arial"/>
                <a:sym typeface="Arial"/>
              </a:rPr>
              <a:t>Azure</a:t>
            </a:r>
            <a:r>
              <a:rPr lang="en-US" sz="800" b="0" i="0" u="none" strike="noStrike" cap="none" dirty="0" smtClean="0">
                <a:solidFill>
                  <a:srgbClr val="000000"/>
                </a:solidFill>
                <a:latin typeface="Arial"/>
                <a:ea typeface="Arial"/>
                <a:cs typeface="Arial"/>
                <a:sym typeface="Arial"/>
              </a:rPr>
              <a:t>     </a:t>
            </a:r>
            <a:r>
              <a:rPr lang="en" sz="800" b="0" i="0" u="none" strike="noStrike" cap="none" dirty="0" smtClean="0">
                <a:solidFill>
                  <a:srgbClr val="000000"/>
                </a:solidFill>
                <a:latin typeface="Arial"/>
                <a:ea typeface="Arial"/>
                <a:cs typeface="Arial"/>
                <a:sym typeface="Arial"/>
              </a:rPr>
              <a:t>GCP</a:t>
            </a:r>
            <a:endParaRPr lang="en" sz="800" b="0" i="0" u="none" strike="noStrike" cap="none" dirty="0">
              <a:solidFill>
                <a:srgbClr val="000000"/>
              </a:solidFill>
              <a:latin typeface="Arial"/>
              <a:ea typeface="Arial"/>
              <a:cs typeface="Arial"/>
              <a:sym typeface="Arial"/>
            </a:endParaRPr>
          </a:p>
        </p:txBody>
      </p:sp>
      <p:sp>
        <p:nvSpPr>
          <p:cNvPr id="260" name="Shape 260"/>
          <p:cNvSpPr txBox="1"/>
          <p:nvPr/>
        </p:nvSpPr>
        <p:spPr>
          <a:xfrm>
            <a:off x="2170625" y="4773200"/>
            <a:ext cx="2333699"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vSphere 	</a:t>
            </a:r>
            <a:r>
              <a:rPr lang="en" sz="800" b="0" i="0" u="none" strike="noStrike" cap="none" dirty="0" smtClean="0">
                <a:solidFill>
                  <a:srgbClr val="000000"/>
                </a:solidFill>
                <a:latin typeface="Arial"/>
                <a:ea typeface="Arial"/>
                <a:cs typeface="Arial"/>
                <a:sym typeface="Arial"/>
              </a:rPr>
              <a:t>OpenStack</a:t>
            </a:r>
            <a:endParaRPr lang="en" sz="800" b="0" i="0" u="none" strike="noStrike" cap="none" dirty="0">
              <a:solidFill>
                <a:srgbClr val="000000"/>
              </a:solidFill>
              <a:latin typeface="Arial"/>
              <a:ea typeface="Arial"/>
              <a:cs typeface="Arial"/>
              <a:sym typeface="Arial"/>
            </a:endParaRPr>
          </a:p>
        </p:txBody>
      </p:sp>
      <p:sp>
        <p:nvSpPr>
          <p:cNvPr id="261" name="Shape 261"/>
          <p:cNvSpPr txBox="1"/>
          <p:nvPr/>
        </p:nvSpPr>
        <p:spPr>
          <a:xfrm>
            <a:off x="53197" y="-10450"/>
            <a:ext cx="7240803" cy="380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5"/>
              </a:buClr>
              <a:buSzPct val="25000"/>
              <a:buFont typeface="Arial"/>
              <a:buNone/>
            </a:pPr>
            <a:r>
              <a:rPr lang="en-US" sz="1400" b="1" i="0" u="none" strike="noStrike" cap="none" dirty="0" smtClean="0">
                <a:solidFill>
                  <a:srgbClr val="008774"/>
                </a:solidFill>
                <a:latin typeface="Arial"/>
                <a:ea typeface="Arial"/>
                <a:cs typeface="Arial"/>
                <a:sym typeface="Arial"/>
              </a:rPr>
              <a:t>Evolving </a:t>
            </a:r>
            <a:r>
              <a:rPr lang="en-US" sz="1400" b="1" dirty="0" smtClean="0">
                <a:solidFill>
                  <a:srgbClr val="008774"/>
                </a:solidFill>
                <a:latin typeface="Arial"/>
                <a:ea typeface="Arial"/>
                <a:cs typeface="Arial"/>
                <a:sym typeface="Arial"/>
              </a:rPr>
              <a:t>to a </a:t>
            </a:r>
            <a:r>
              <a:rPr lang="en-US" sz="1400" b="1" i="0" u="none" strike="noStrike" cap="none" dirty="0" err="1" smtClean="0">
                <a:solidFill>
                  <a:srgbClr val="008774"/>
                </a:solidFill>
                <a:latin typeface="Arial"/>
                <a:ea typeface="Arial"/>
                <a:cs typeface="Arial"/>
                <a:sym typeface="Arial"/>
              </a:rPr>
              <a:t>Microservice</a:t>
            </a:r>
            <a:r>
              <a:rPr lang="en-US" sz="1400" b="1" i="0" u="none" strike="noStrike" cap="none" dirty="0" smtClean="0">
                <a:solidFill>
                  <a:srgbClr val="008774"/>
                </a:solidFill>
                <a:latin typeface="Arial"/>
                <a:ea typeface="Arial"/>
                <a:cs typeface="Arial"/>
                <a:sym typeface="Arial"/>
              </a:rPr>
              <a:t> Strategy with </a:t>
            </a:r>
            <a:r>
              <a:rPr lang="en" sz="1400" b="1" i="0" u="none" strike="noStrike" cap="none" dirty="0" smtClean="0">
                <a:solidFill>
                  <a:srgbClr val="008774"/>
                </a:solidFill>
                <a:latin typeface="Arial"/>
                <a:ea typeface="Arial"/>
                <a:cs typeface="Arial"/>
                <a:sym typeface="Arial"/>
              </a:rPr>
              <a:t>Cloud </a:t>
            </a:r>
            <a:r>
              <a:rPr lang="en-US" sz="1400" b="1" i="0" u="none" strike="noStrike" cap="none" dirty="0" smtClean="0">
                <a:solidFill>
                  <a:srgbClr val="008774"/>
                </a:solidFill>
                <a:latin typeface="Arial"/>
                <a:ea typeface="Arial"/>
                <a:cs typeface="Arial"/>
                <a:sym typeface="Arial"/>
              </a:rPr>
              <a:t>Native </a:t>
            </a:r>
            <a:r>
              <a:rPr lang="en" sz="1400" b="1" i="0" u="none" strike="noStrike" cap="none" dirty="0" smtClean="0">
                <a:solidFill>
                  <a:srgbClr val="008774"/>
                </a:solidFill>
                <a:latin typeface="Arial"/>
                <a:ea typeface="Arial"/>
                <a:cs typeface="Arial"/>
                <a:sym typeface="Arial"/>
              </a:rPr>
              <a:t>Architecture </a:t>
            </a:r>
            <a:r>
              <a:rPr lang="en" sz="1400" b="1" i="0" u="none" strike="noStrike" cap="none" dirty="0">
                <a:solidFill>
                  <a:srgbClr val="008774"/>
                </a:solidFill>
                <a:latin typeface="Arial"/>
                <a:ea typeface="Arial"/>
                <a:cs typeface="Arial"/>
                <a:sym typeface="Arial"/>
              </a:rPr>
              <a:t>(Ecosystem)</a:t>
            </a:r>
          </a:p>
        </p:txBody>
      </p:sp>
      <p:sp>
        <p:nvSpPr>
          <p:cNvPr id="262" name="Shape 262"/>
          <p:cNvSpPr txBox="1">
            <a:spLocks noGrp="1"/>
          </p:cNvSpPr>
          <p:nvPr>
            <p:ph type="subTitle" idx="1"/>
          </p:nvPr>
        </p:nvSpPr>
        <p:spPr>
          <a:xfrm>
            <a:off x="1764425" y="4119600"/>
            <a:ext cx="5540398"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CLOUD ORCHESTRATION </a:t>
            </a: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&amp; AUTOMATION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263" name="Shape 263"/>
          <p:cNvSpPr txBox="1">
            <a:spLocks noGrp="1"/>
          </p:cNvSpPr>
          <p:nvPr>
            <p:ph type="subTitle" idx="1"/>
          </p:nvPr>
        </p:nvSpPr>
        <p:spPr>
          <a:xfrm>
            <a:off x="1785550" y="2223725"/>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LANGUAGES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Java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.NET</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Python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64" name="Shape 264"/>
          <p:cNvSpPr txBox="1">
            <a:spLocks noGrp="1"/>
          </p:cNvSpPr>
          <p:nvPr>
            <p:ph type="subTitle" idx="1"/>
          </p:nvPr>
        </p:nvSpPr>
        <p:spPr>
          <a:xfrm>
            <a:off x="1764425" y="3623200"/>
            <a:ext cx="5540398"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CONTAINER</a:t>
            </a: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ORCHESTRATION </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265" name="Shape 265"/>
          <p:cNvSpPr txBox="1">
            <a:spLocks noGrp="1"/>
          </p:cNvSpPr>
          <p:nvPr>
            <p:ph type="subTitle" idx="1"/>
          </p:nvPr>
        </p:nvSpPr>
        <p:spPr>
          <a:xfrm>
            <a:off x="1773460" y="3124750"/>
            <a:ext cx="29609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CONTAINERS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66" name="Shape 266"/>
          <p:cNvSpPr txBox="1">
            <a:spLocks noGrp="1"/>
          </p:cNvSpPr>
          <p:nvPr>
            <p:ph type="subTitle" idx="1"/>
          </p:nvPr>
        </p:nvSpPr>
        <p:spPr>
          <a:xfrm>
            <a:off x="4786600" y="3137500"/>
            <a:ext cx="25181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MESSAGING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67" name="Shape 267"/>
          <p:cNvSpPr txBox="1">
            <a:spLocks noGrp="1"/>
          </p:cNvSpPr>
          <p:nvPr>
            <p:ph type="subTitle" idx="1"/>
          </p:nvPr>
        </p:nvSpPr>
        <p:spPr>
          <a:xfrm>
            <a:off x="164425" y="2212075"/>
            <a:ext cx="1559999"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DATA MICROSERVICES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Spring Cloud DataFlow</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Storm</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Fink/NiFi</a:t>
            </a:r>
          </a:p>
        </p:txBody>
      </p:sp>
      <p:sp>
        <p:nvSpPr>
          <p:cNvPr id="268" name="Shape 268"/>
          <p:cNvSpPr txBox="1">
            <a:spLocks noGrp="1"/>
          </p:cNvSpPr>
          <p:nvPr>
            <p:ph type="subTitle" idx="1"/>
          </p:nvPr>
        </p:nvSpPr>
        <p:spPr>
          <a:xfrm>
            <a:off x="4779850" y="2238675"/>
            <a:ext cx="1228500" cy="791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CIRCUIT BREAKERS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Hystrix</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DIY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69" name="Shape 269"/>
          <p:cNvSpPr txBox="1">
            <a:spLocks noGrp="1"/>
          </p:cNvSpPr>
          <p:nvPr>
            <p:ph type="subTitle" idx="1"/>
          </p:nvPr>
        </p:nvSpPr>
        <p:spPr>
          <a:xfrm>
            <a:off x="6076225" y="2231225"/>
            <a:ext cx="1228500" cy="791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LOAD BALANCING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Ribbon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Zuul (client side)</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0" name="Shape 270"/>
          <p:cNvSpPr txBox="1">
            <a:spLocks noGrp="1"/>
          </p:cNvSpPr>
          <p:nvPr>
            <p:ph type="subTitle" idx="1"/>
          </p:nvPr>
        </p:nvSpPr>
        <p:spPr>
          <a:xfrm>
            <a:off x="178975" y="394325"/>
            <a:ext cx="1531500" cy="17282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DATABASES AND DATA </a:t>
            </a:r>
            <a:r>
              <a:rPr lang="en" sz="900" b="1" i="0" u="none" strike="noStrike" cap="none" dirty="0" smtClean="0">
                <a:solidFill>
                  <a:schemeClr val="dk2"/>
                </a:solidFill>
                <a:latin typeface="Arial"/>
                <a:ea typeface="Arial"/>
                <a:cs typeface="Arial"/>
                <a:sym typeface="Arial"/>
              </a:rPr>
              <a:t>MANAGEMENT</a:t>
            </a:r>
            <a:endParaRPr sz="600" b="0" i="0" u="none" strike="noStrike" cap="none" dirty="0">
              <a:solidFill>
                <a:schemeClr val="dk2"/>
              </a:solidFill>
              <a:latin typeface="Arial"/>
              <a:ea typeface="Arial"/>
              <a:cs typeface="Arial"/>
              <a:sym typeface="Arial"/>
            </a:endParaRPr>
          </a:p>
          <a:p>
            <a:pPr marL="0" marR="0" lvl="0" indent="0" algn="l" rtl="0">
              <a:lnSpc>
                <a:spcPct val="115000"/>
              </a:lnSpc>
              <a:spcBef>
                <a:spcPts val="0"/>
              </a:spcBef>
              <a:spcAft>
                <a:spcPts val="0"/>
              </a:spcAft>
              <a:buClr>
                <a:schemeClr val="dk2"/>
              </a:buClr>
              <a:buSzPct val="25000"/>
              <a:buFont typeface="Arial"/>
              <a:buNone/>
            </a:pPr>
            <a:r>
              <a:rPr lang="en" sz="800" b="1" i="0" u="none" strike="noStrike" cap="none" dirty="0">
                <a:solidFill>
                  <a:schemeClr val="dk2"/>
                </a:solidFill>
                <a:latin typeface="Arial"/>
                <a:ea typeface="Arial"/>
                <a:cs typeface="Arial"/>
                <a:sym typeface="Arial"/>
              </a:rPr>
              <a:t>Traditional RDBMS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Oracle	MySQL</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SQL Server</a:t>
            </a:r>
          </a:p>
          <a:p>
            <a:pPr marL="0" marR="0" lvl="0" indent="0" algn="l" rtl="0">
              <a:lnSpc>
                <a:spcPct val="100000"/>
              </a:lnSpc>
              <a:spcBef>
                <a:spcPts val="0"/>
              </a:spcBef>
              <a:spcAft>
                <a:spcPts val="0"/>
              </a:spcAft>
              <a:buClr>
                <a:schemeClr val="dk2"/>
              </a:buClr>
              <a:buSzPct val="25000"/>
              <a:buFont typeface="Arial"/>
              <a:buNone/>
            </a:pPr>
            <a:endParaRPr sz="600" b="0" i="0"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chemeClr val="dk2"/>
                </a:solidFill>
                <a:latin typeface="Arial"/>
                <a:ea typeface="Arial"/>
                <a:cs typeface="Arial"/>
                <a:sym typeface="Arial"/>
              </a:rPr>
              <a:t>NoSQL datastores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MongoDB	    Cassandra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smtClean="0">
                <a:solidFill>
                  <a:schemeClr val="dk2"/>
                </a:solidFill>
                <a:latin typeface="Arial"/>
                <a:ea typeface="Arial"/>
                <a:cs typeface="Arial"/>
                <a:sym typeface="Arial"/>
              </a:rPr>
              <a:t>Couchbase</a:t>
            </a:r>
            <a:endParaRPr lang="en-US" sz="800" b="0" i="0" u="none" strike="noStrike" cap="none" dirty="0" smtClean="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chemeClr val="dk2"/>
                </a:solidFill>
                <a:latin typeface="Arial"/>
                <a:ea typeface="Arial"/>
                <a:cs typeface="Arial"/>
                <a:sym typeface="Arial"/>
              </a:rPr>
              <a:t>Cache and IMDG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smtClean="0">
                <a:solidFill>
                  <a:schemeClr val="dk2"/>
                </a:solidFill>
                <a:latin typeface="Arial"/>
                <a:ea typeface="Arial"/>
                <a:cs typeface="Arial"/>
                <a:sym typeface="Arial"/>
              </a:rPr>
              <a:t>Gemfire</a:t>
            </a:r>
            <a:r>
              <a:rPr lang="en-US" sz="800" b="0" i="0" u="none" strike="noStrike" cap="none" dirty="0" smtClean="0">
                <a:solidFill>
                  <a:schemeClr val="dk2"/>
                </a:solidFill>
                <a:latin typeface="Arial"/>
                <a:ea typeface="Arial"/>
                <a:cs typeface="Arial"/>
                <a:sym typeface="Arial"/>
              </a:rPr>
              <a:t>    </a:t>
            </a:r>
            <a:r>
              <a:rPr lang="en" sz="800" b="0" i="0" u="none" strike="noStrike" cap="none" dirty="0" smtClean="0">
                <a:solidFill>
                  <a:schemeClr val="dk2"/>
                </a:solidFill>
                <a:latin typeface="Arial"/>
                <a:ea typeface="Arial"/>
                <a:cs typeface="Arial"/>
                <a:sym typeface="Arial"/>
              </a:rPr>
              <a:t>Coherence</a:t>
            </a:r>
            <a:endParaRPr lang="en" sz="800" b="0" i="0" u="none" strike="noStrike" cap="none" dirty="0">
              <a:solidFill>
                <a:schemeClr val="dk2"/>
              </a:solidFill>
              <a:latin typeface="Arial"/>
              <a:ea typeface="Arial"/>
              <a:cs typeface="Arial"/>
              <a:sym typeface="Arial"/>
            </a:endParaRPr>
          </a:p>
        </p:txBody>
      </p:sp>
      <p:sp>
        <p:nvSpPr>
          <p:cNvPr id="271" name="Shape 271"/>
          <p:cNvSpPr txBox="1">
            <a:spLocks noGrp="1"/>
          </p:cNvSpPr>
          <p:nvPr>
            <p:ph type="subTitle" idx="1"/>
          </p:nvPr>
        </p:nvSpPr>
        <p:spPr>
          <a:xfrm>
            <a:off x="3272575" y="221875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DISCOVERY &amp; REGISTRATION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Consul</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Eureka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etcd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272" name="Shape 272"/>
          <p:cNvSpPr txBox="1">
            <a:spLocks noGrp="1"/>
          </p:cNvSpPr>
          <p:nvPr>
            <p:ph type="subTitle" idx="1"/>
          </p:nvPr>
        </p:nvSpPr>
        <p:spPr>
          <a:xfrm>
            <a:off x="1765075" y="394325"/>
            <a:ext cx="1439398" cy="8672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VERSION CONTROL</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Github</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Gitlab</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SVN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3" name="Shape 273"/>
          <p:cNvSpPr txBox="1">
            <a:spLocks noGrp="1"/>
          </p:cNvSpPr>
          <p:nvPr>
            <p:ph type="subTitle" idx="1"/>
          </p:nvPr>
        </p:nvSpPr>
        <p:spPr>
          <a:xfrm>
            <a:off x="1770749" y="132065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DEVELOPMENT FRAMEWORKS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Spring / SCS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Entity Framework</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Micro</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4" name="Shape 274"/>
          <p:cNvSpPr txBox="1">
            <a:spLocks noGrp="1"/>
          </p:cNvSpPr>
          <p:nvPr>
            <p:ph type="subTitle" idx="1"/>
          </p:nvPr>
        </p:nvSpPr>
        <p:spPr>
          <a:xfrm>
            <a:off x="3270425" y="131070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API MANAGEMENT</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APIGee</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Mashery</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DIY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5" name="Shape 275"/>
          <p:cNvSpPr txBox="1">
            <a:spLocks noGrp="1"/>
          </p:cNvSpPr>
          <p:nvPr>
            <p:ph type="subTitle" idx="1"/>
          </p:nvPr>
        </p:nvSpPr>
        <p:spPr>
          <a:xfrm>
            <a:off x="4770100" y="394250"/>
            <a:ext cx="1228500" cy="17369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SECURITY &amp; COMPLIANCE</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OAuth</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UAA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LDAP</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Kerberos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SSL/TLS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PCI</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HIPAA/HL7</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6" name="Shape 276"/>
          <p:cNvSpPr txBox="1">
            <a:spLocks noGrp="1"/>
          </p:cNvSpPr>
          <p:nvPr>
            <p:ph type="subTitle" idx="1"/>
          </p:nvPr>
        </p:nvSpPr>
        <p:spPr>
          <a:xfrm>
            <a:off x="6065500" y="394400"/>
            <a:ext cx="1228500" cy="17369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00" b="1" i="0" u="none" strike="noStrike" cap="none">
                <a:solidFill>
                  <a:schemeClr val="dk2"/>
                </a:solidFill>
                <a:latin typeface="Arial"/>
                <a:ea typeface="Arial"/>
                <a:cs typeface="Arial"/>
                <a:sym typeface="Arial"/>
              </a:rPr>
              <a:t>METRICS &amp; DASHBOARDS</a:t>
            </a:r>
          </a:p>
          <a:p>
            <a:pPr marL="0" marR="0" lvl="0" indent="0" algn="l" rtl="0">
              <a:lnSpc>
                <a:spcPct val="100000"/>
              </a:lnSpc>
              <a:spcBef>
                <a:spcPts val="0"/>
              </a:spcBef>
              <a:spcAft>
                <a:spcPts val="0"/>
              </a:spcAft>
              <a:buClr>
                <a:schemeClr val="dk2"/>
              </a:buClr>
              <a:buSzPct val="25000"/>
              <a:buFont typeface="Arial"/>
              <a:buNone/>
            </a:pPr>
            <a:endParaRPr sz="900" b="1"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Collection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Storage</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Dashboards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Alerts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77" name="Shape 277"/>
          <p:cNvSpPr txBox="1"/>
          <p:nvPr/>
        </p:nvSpPr>
        <p:spPr>
          <a:xfrm>
            <a:off x="3186150" y="4278575"/>
            <a:ext cx="4408499"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BOSH / Cloud Foundry </a:t>
            </a:r>
            <a:r>
              <a:rPr lang="en-US" sz="800" b="0" i="0" u="none" strike="noStrike" cap="none" dirty="0" smtClean="0">
                <a:solidFill>
                  <a:srgbClr val="000000"/>
                </a:solidFill>
                <a:latin typeface="Arial"/>
                <a:ea typeface="Arial"/>
                <a:cs typeface="Arial"/>
                <a:sym typeface="Arial"/>
              </a:rPr>
              <a:t>  </a:t>
            </a:r>
            <a:r>
              <a:rPr lang="en" sz="800" b="0" i="0" u="none" strike="noStrike" cap="none" dirty="0" smtClean="0">
                <a:solidFill>
                  <a:srgbClr val="000000"/>
                </a:solidFill>
                <a:latin typeface="Arial"/>
                <a:ea typeface="Arial"/>
                <a:cs typeface="Arial"/>
                <a:sym typeface="Arial"/>
              </a:rPr>
              <a:t>Chef</a:t>
            </a:r>
            <a:r>
              <a:rPr lang="en-US" sz="800" dirty="0"/>
              <a:t> </a:t>
            </a:r>
            <a:r>
              <a:rPr lang="en-US" sz="800" dirty="0" smtClean="0"/>
              <a:t>   </a:t>
            </a:r>
            <a:r>
              <a:rPr lang="en" sz="800" b="0" i="0" u="none" strike="noStrike" cap="none" dirty="0" smtClean="0">
                <a:solidFill>
                  <a:srgbClr val="000000"/>
                </a:solidFill>
                <a:latin typeface="Arial"/>
                <a:ea typeface="Arial"/>
                <a:cs typeface="Arial"/>
                <a:sym typeface="Arial"/>
              </a:rPr>
              <a:t>Puppet</a:t>
            </a:r>
            <a:r>
              <a:rPr lang="en" sz="800" b="0" i="0" u="none" strike="noStrike" cap="none" dirty="0">
                <a:solidFill>
                  <a:srgbClr val="000000"/>
                </a:solidFill>
                <a:latin typeface="Arial"/>
                <a:ea typeface="Arial"/>
                <a:cs typeface="Arial"/>
                <a:sym typeface="Arial"/>
              </a:rPr>
              <a:t>	   Ansible     </a:t>
            </a:r>
            <a:r>
              <a:rPr lang="en" sz="800" b="0" i="0" u="none" strike="noStrike" cap="none" dirty="0" smtClean="0">
                <a:solidFill>
                  <a:srgbClr val="000000"/>
                </a:solidFill>
                <a:latin typeface="Arial"/>
                <a:ea typeface="Arial"/>
                <a:cs typeface="Arial"/>
                <a:sym typeface="Arial"/>
              </a:rPr>
              <a:t>SaltStack</a:t>
            </a:r>
            <a:r>
              <a:rPr lang="en" sz="800" b="0" i="0" u="none" strike="noStrike" cap="none" dirty="0" smtClean="0">
                <a:solidFill>
                  <a:schemeClr val="dk1"/>
                </a:solidFill>
                <a:latin typeface="Arial"/>
                <a:ea typeface="Arial"/>
                <a:cs typeface="Arial"/>
                <a:sym typeface="Arial"/>
              </a:rPr>
              <a:t> </a:t>
            </a:r>
            <a:r>
              <a:rPr lang="en-US" sz="800" b="0" i="0" u="none" strike="noStrike" cap="none" dirty="0" smtClean="0">
                <a:solidFill>
                  <a:schemeClr val="dk1"/>
                </a:solidFill>
                <a:latin typeface="Arial"/>
                <a:ea typeface="Arial"/>
                <a:cs typeface="Arial"/>
                <a:sym typeface="Arial"/>
              </a:rPr>
              <a:t>    </a:t>
            </a:r>
            <a:r>
              <a:rPr lang="en" sz="800" b="0" i="0" u="none" strike="noStrike" cap="none" dirty="0" smtClean="0">
                <a:solidFill>
                  <a:schemeClr val="dk1"/>
                </a:solidFill>
                <a:latin typeface="Arial"/>
                <a:ea typeface="Arial"/>
                <a:cs typeface="Arial"/>
                <a:sym typeface="Arial"/>
              </a:rPr>
              <a:t>Mesos</a:t>
            </a:r>
            <a:endParaRPr lang="en" sz="800" b="0" i="0" u="none" strike="noStrike" cap="none" dirty="0">
              <a:solidFill>
                <a:schemeClr val="dk1"/>
              </a:solidFill>
              <a:latin typeface="Arial"/>
              <a:ea typeface="Arial"/>
              <a:cs typeface="Arial"/>
              <a:sym typeface="Arial"/>
            </a:endParaRPr>
          </a:p>
        </p:txBody>
      </p:sp>
      <p:sp>
        <p:nvSpPr>
          <p:cNvPr id="278" name="Shape 278"/>
          <p:cNvSpPr txBox="1"/>
          <p:nvPr/>
        </p:nvSpPr>
        <p:spPr>
          <a:xfrm>
            <a:off x="3258750" y="3741025"/>
            <a:ext cx="4408499"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Cloud Foundry </a:t>
            </a:r>
            <a:r>
              <a:rPr lang="en" sz="800" b="0" i="0" u="none" strike="noStrike" cap="none" dirty="0" smtClean="0">
                <a:solidFill>
                  <a:srgbClr val="000000"/>
                </a:solidFill>
                <a:latin typeface="Arial"/>
                <a:ea typeface="Arial"/>
                <a:cs typeface="Arial"/>
                <a:sym typeface="Arial"/>
              </a:rPr>
              <a:t>Runtime</a:t>
            </a:r>
            <a:r>
              <a:rPr lang="en-US" sz="800" b="0" i="0" u="none" strike="noStrike" cap="none" dirty="0" smtClean="0">
                <a:solidFill>
                  <a:srgbClr val="000000"/>
                </a:solidFill>
                <a:latin typeface="Arial"/>
                <a:ea typeface="Arial"/>
                <a:cs typeface="Arial"/>
                <a:sym typeface="Arial"/>
              </a:rPr>
              <a:t>         </a:t>
            </a:r>
            <a:r>
              <a:rPr lang="en" sz="800" b="0" i="0" u="none" strike="noStrike" cap="none" dirty="0" smtClean="0">
                <a:solidFill>
                  <a:srgbClr val="000000"/>
                </a:solidFill>
                <a:latin typeface="Arial"/>
                <a:ea typeface="Arial"/>
                <a:cs typeface="Arial"/>
                <a:sym typeface="Arial"/>
              </a:rPr>
              <a:t>Kubernete</a:t>
            </a:r>
            <a:r>
              <a:rPr lang="en-US" sz="800" b="0" i="0" u="none" strike="noStrike" cap="none" dirty="0" smtClean="0">
                <a:solidFill>
                  <a:srgbClr val="000000"/>
                </a:solidFill>
                <a:latin typeface="Arial"/>
                <a:ea typeface="Arial"/>
                <a:cs typeface="Arial"/>
                <a:sym typeface="Arial"/>
              </a:rPr>
              <a:t>s        </a:t>
            </a:r>
            <a:r>
              <a:rPr lang="en" sz="800" b="0" i="0" u="none" strike="noStrike" cap="none" dirty="0" smtClean="0">
                <a:solidFill>
                  <a:srgbClr val="000000"/>
                </a:solidFill>
                <a:latin typeface="Arial"/>
                <a:ea typeface="Arial"/>
                <a:cs typeface="Arial"/>
                <a:sym typeface="Arial"/>
              </a:rPr>
              <a:t>Swar</a:t>
            </a:r>
            <a:r>
              <a:rPr lang="en-US" sz="800" dirty="0" smtClean="0"/>
              <a:t>m       </a:t>
            </a:r>
            <a:r>
              <a:rPr lang="en" sz="800" b="0" i="0" u="none" strike="noStrike" cap="none" dirty="0" smtClean="0">
                <a:solidFill>
                  <a:srgbClr val="000000"/>
                </a:solidFill>
                <a:latin typeface="Arial"/>
                <a:ea typeface="Arial"/>
                <a:cs typeface="Arial"/>
                <a:sym typeface="Arial"/>
              </a:rPr>
              <a:t>Marathon</a:t>
            </a:r>
            <a:r>
              <a:rPr lang="en-US" sz="800" b="0" i="0" u="none" strike="noStrike" cap="none" dirty="0" smtClean="0">
                <a:solidFill>
                  <a:srgbClr val="000000"/>
                </a:solidFill>
                <a:latin typeface="Arial"/>
                <a:ea typeface="Arial"/>
                <a:cs typeface="Arial"/>
                <a:sym typeface="Arial"/>
              </a:rPr>
              <a:t>         </a:t>
            </a:r>
            <a:r>
              <a:rPr lang="en-US" sz="800" dirty="0" smtClean="0"/>
              <a:t> </a:t>
            </a:r>
            <a:r>
              <a:rPr lang="en" sz="800" b="0" i="0" u="none" strike="noStrike" cap="none" dirty="0" smtClean="0">
                <a:solidFill>
                  <a:srgbClr val="000000"/>
                </a:solidFill>
                <a:latin typeface="Arial"/>
                <a:ea typeface="Arial"/>
                <a:cs typeface="Arial"/>
                <a:sym typeface="Arial"/>
              </a:rPr>
              <a:t>ECS</a:t>
            </a:r>
            <a:r>
              <a:rPr lang="en" sz="800" b="0" i="0" u="none" strike="noStrike" cap="none" dirty="0" smtClean="0">
                <a:solidFill>
                  <a:schemeClr val="dk1"/>
                </a:solidFill>
                <a:latin typeface="Arial"/>
                <a:ea typeface="Arial"/>
                <a:cs typeface="Arial"/>
                <a:sym typeface="Arial"/>
              </a:rPr>
              <a:t> </a:t>
            </a:r>
            <a:endParaRPr lang="en" sz="800" b="0" i="0" u="none" strike="noStrike" cap="none" dirty="0">
              <a:solidFill>
                <a:schemeClr val="dk1"/>
              </a:solidFill>
              <a:latin typeface="Arial"/>
              <a:ea typeface="Arial"/>
              <a:cs typeface="Arial"/>
              <a:sym typeface="Arial"/>
            </a:endParaRPr>
          </a:p>
        </p:txBody>
      </p:sp>
      <p:sp>
        <p:nvSpPr>
          <p:cNvPr id="279" name="Shape 279"/>
          <p:cNvSpPr txBox="1"/>
          <p:nvPr/>
        </p:nvSpPr>
        <p:spPr>
          <a:xfrm>
            <a:off x="2410500" y="3287350"/>
            <a:ext cx="2294098"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Garden </a:t>
            </a:r>
            <a:r>
              <a:rPr lang="en-US" sz="800" dirty="0"/>
              <a:t> </a:t>
            </a:r>
            <a:r>
              <a:rPr lang="en-US" sz="800" dirty="0" smtClean="0"/>
              <a:t>   </a:t>
            </a:r>
            <a:r>
              <a:rPr lang="en" sz="800" b="0" i="0" u="none" strike="noStrike" cap="none" dirty="0" smtClean="0">
                <a:solidFill>
                  <a:srgbClr val="000000"/>
                </a:solidFill>
                <a:latin typeface="Arial"/>
                <a:ea typeface="Arial"/>
                <a:cs typeface="Arial"/>
                <a:sym typeface="Arial"/>
              </a:rPr>
              <a:t>Docker</a:t>
            </a:r>
            <a:r>
              <a:rPr lang="en-US" sz="800" dirty="0" smtClean="0"/>
              <a:t>       </a:t>
            </a:r>
            <a:r>
              <a:rPr lang="en" sz="800" b="0" i="0" u="none" strike="noStrike" cap="none" dirty="0" smtClean="0">
                <a:solidFill>
                  <a:srgbClr val="000000"/>
                </a:solidFill>
                <a:latin typeface="Arial"/>
                <a:ea typeface="Arial"/>
                <a:cs typeface="Arial"/>
                <a:sym typeface="Arial"/>
              </a:rPr>
              <a:t>runC</a:t>
            </a:r>
            <a:endParaRPr lang="en" sz="800" b="0" i="0" u="none" strike="noStrike" cap="none" dirty="0">
              <a:solidFill>
                <a:srgbClr val="000000"/>
              </a:solidFill>
              <a:latin typeface="Arial"/>
              <a:ea typeface="Arial"/>
              <a:cs typeface="Arial"/>
              <a:sym typeface="Arial"/>
            </a:endParaRPr>
          </a:p>
        </p:txBody>
      </p:sp>
      <p:sp>
        <p:nvSpPr>
          <p:cNvPr id="280" name="Shape 280"/>
          <p:cNvSpPr txBox="1"/>
          <p:nvPr/>
        </p:nvSpPr>
        <p:spPr>
          <a:xfrm>
            <a:off x="5610075" y="3287350"/>
            <a:ext cx="1877400"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00" b="0" i="0" u="none" strike="noStrike" cap="none" dirty="0">
                <a:solidFill>
                  <a:srgbClr val="000000"/>
                </a:solidFill>
                <a:latin typeface="Arial"/>
                <a:ea typeface="Arial"/>
                <a:cs typeface="Arial"/>
                <a:sym typeface="Arial"/>
              </a:rPr>
              <a:t>Kafka	</a:t>
            </a:r>
            <a:r>
              <a:rPr lang="en" sz="800" b="0" i="0" u="none" strike="noStrike" cap="none" dirty="0" smtClean="0">
                <a:solidFill>
                  <a:srgbClr val="000000"/>
                </a:solidFill>
                <a:latin typeface="Arial"/>
                <a:ea typeface="Arial"/>
                <a:cs typeface="Arial"/>
                <a:sym typeface="Arial"/>
              </a:rPr>
              <a:t>RabbitMQ</a:t>
            </a:r>
            <a:endParaRPr lang="en" sz="800" b="0" i="0" u="none" strike="noStrike" cap="none" dirty="0">
              <a:solidFill>
                <a:srgbClr val="000000"/>
              </a:solidFill>
              <a:latin typeface="Arial"/>
              <a:ea typeface="Arial"/>
              <a:cs typeface="Arial"/>
              <a:sym typeface="Arial"/>
            </a:endParaRPr>
          </a:p>
        </p:txBody>
      </p:sp>
      <p:sp>
        <p:nvSpPr>
          <p:cNvPr id="281" name="Shape 281"/>
          <p:cNvSpPr txBox="1"/>
          <p:nvPr/>
        </p:nvSpPr>
        <p:spPr>
          <a:xfrm>
            <a:off x="2502700" y="2433510"/>
            <a:ext cx="6243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Ruby</a:t>
            </a:r>
          </a:p>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Go</a:t>
            </a:r>
          </a:p>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*.JS</a:t>
            </a:r>
          </a:p>
        </p:txBody>
      </p:sp>
      <p:grpSp>
        <p:nvGrpSpPr>
          <p:cNvPr id="282" name="Shape 282"/>
          <p:cNvGrpSpPr/>
          <p:nvPr/>
        </p:nvGrpSpPr>
        <p:grpSpPr>
          <a:xfrm>
            <a:off x="37452" y="2156596"/>
            <a:ext cx="186455" cy="176645"/>
            <a:chOff x="8317600" y="1296225"/>
            <a:chExt cx="255000" cy="287698"/>
          </a:xfrm>
        </p:grpSpPr>
        <p:sp>
          <p:nvSpPr>
            <p:cNvPr id="283" name="Shape 283"/>
            <p:cNvSpPr/>
            <p:nvPr/>
          </p:nvSpPr>
          <p:spPr>
            <a:xfrm>
              <a:off x="8317600" y="1296225"/>
              <a:ext cx="255000" cy="287698"/>
            </a:xfrm>
            <a:prstGeom prst="rect">
              <a:avLst/>
            </a:prstGeom>
            <a:solidFill>
              <a:srgbClr val="FFFFFF"/>
            </a:solidFill>
            <a:ln w="9525" cap="flat" cmpd="sng">
              <a:solidFill>
                <a:srgbClr val="000000"/>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84" name="Shape 284"/>
            <p:cNvPicPr preferRelativeResize="0"/>
            <p:nvPr/>
          </p:nvPicPr>
          <p:blipFill rotWithShape="1">
            <a:blip r:embed="rId3">
              <a:alphaModFix/>
            </a:blip>
            <a:srcRect/>
            <a:stretch/>
          </p:blipFill>
          <p:spPr>
            <a:xfrm>
              <a:off x="8333525" y="1316024"/>
              <a:ext cx="210600" cy="210580"/>
            </a:xfrm>
            <a:prstGeom prst="rect">
              <a:avLst/>
            </a:prstGeom>
            <a:noFill/>
            <a:ln w="9525" cap="flat" cmpd="sng">
              <a:solidFill>
                <a:srgbClr val="FFFFFF"/>
              </a:solidFill>
              <a:prstDash val="solid"/>
              <a:round/>
              <a:headEnd type="none" w="med" len="med"/>
              <a:tailEnd type="none" w="med" len="med"/>
            </a:ln>
          </p:spPr>
        </p:pic>
      </p:grpSp>
      <p:sp>
        <p:nvSpPr>
          <p:cNvPr id="285" name="Shape 285"/>
          <p:cNvSpPr txBox="1"/>
          <p:nvPr/>
        </p:nvSpPr>
        <p:spPr>
          <a:xfrm>
            <a:off x="3932579" y="2571725"/>
            <a:ext cx="749399"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dirty="0">
                <a:solidFill>
                  <a:schemeClr val="bg2"/>
                </a:solidFill>
                <a:latin typeface="Arial"/>
                <a:ea typeface="Arial"/>
                <a:cs typeface="Arial"/>
                <a:sym typeface="Arial"/>
              </a:rPr>
              <a:t>Zookeeper</a:t>
            </a:r>
          </a:p>
          <a:p>
            <a:pPr marL="0" marR="0" lvl="0" indent="0" algn="l" rtl="0">
              <a:lnSpc>
                <a:spcPct val="100000"/>
              </a:lnSpc>
              <a:spcBef>
                <a:spcPts val="0"/>
              </a:spcBef>
              <a:spcAft>
                <a:spcPts val="0"/>
              </a:spcAft>
              <a:buClr>
                <a:srgbClr val="000000"/>
              </a:buClr>
              <a:buFont typeface="Arial"/>
              <a:buNone/>
            </a:pPr>
            <a:endParaRPr sz="800" b="0" i="0" u="none" strike="noStrike" cap="none" dirty="0">
              <a:solidFill>
                <a:srgbClr val="000000"/>
              </a:solidFill>
              <a:latin typeface="Arial"/>
              <a:ea typeface="Arial"/>
              <a:cs typeface="Arial"/>
              <a:sym typeface="Arial"/>
            </a:endParaRPr>
          </a:p>
        </p:txBody>
      </p:sp>
      <p:sp>
        <p:nvSpPr>
          <p:cNvPr id="286" name="Shape 286"/>
          <p:cNvSpPr txBox="1">
            <a:spLocks noGrp="1"/>
          </p:cNvSpPr>
          <p:nvPr>
            <p:ph type="subTitle" idx="1"/>
          </p:nvPr>
        </p:nvSpPr>
        <p:spPr>
          <a:xfrm>
            <a:off x="3259075" y="394400"/>
            <a:ext cx="1439398" cy="8672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1"/>
              </a:buClr>
              <a:buSzPct val="25000"/>
              <a:buFont typeface="Arial"/>
              <a:buNone/>
            </a:pPr>
            <a:r>
              <a:rPr lang="en" sz="900" b="1" i="0" u="none" strike="noStrike" cap="none">
                <a:solidFill>
                  <a:schemeClr val="dk2"/>
                </a:solidFill>
                <a:latin typeface="Arial"/>
                <a:ea typeface="Arial"/>
                <a:cs typeface="Arial"/>
                <a:sym typeface="Arial"/>
              </a:rPr>
              <a:t>CI / CD</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Jenkins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Concourse</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Artifactory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87" name="Shape 287"/>
          <p:cNvSpPr txBox="1"/>
          <p:nvPr/>
        </p:nvSpPr>
        <p:spPr>
          <a:xfrm>
            <a:off x="4031250" y="595412"/>
            <a:ext cx="6243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Spinaker</a:t>
            </a:r>
          </a:p>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88" name="Shape 288"/>
          <p:cNvSpPr txBox="1">
            <a:spLocks noGrp="1"/>
          </p:cNvSpPr>
          <p:nvPr>
            <p:ph type="subTitle" idx="1"/>
          </p:nvPr>
        </p:nvSpPr>
        <p:spPr>
          <a:xfrm>
            <a:off x="161325" y="4119600"/>
            <a:ext cx="1559999" cy="9587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NETWORKING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DNS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Load Balancing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Intelligent Routing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Network Segmentation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Firewalls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89" name="Shape 289"/>
          <p:cNvSpPr txBox="1">
            <a:spLocks noGrp="1"/>
          </p:cNvSpPr>
          <p:nvPr>
            <p:ph type="subTitle" idx="1"/>
          </p:nvPr>
        </p:nvSpPr>
        <p:spPr>
          <a:xfrm>
            <a:off x="161325" y="3137500"/>
            <a:ext cx="1559999" cy="9171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MONITORING &amp; LOGGING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Log Aggregation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Storage</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Thresholds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Metering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290" name="Shape 290"/>
          <p:cNvSpPr txBox="1"/>
          <p:nvPr/>
        </p:nvSpPr>
        <p:spPr>
          <a:xfrm>
            <a:off x="7594551" y="1829267"/>
            <a:ext cx="1427154" cy="731910"/>
          </a:xfrm>
          <a:prstGeom prst="rect">
            <a:avLst/>
          </a:prstGeom>
          <a:solidFill>
            <a:srgbClr val="EFEFEF"/>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rtl="0">
              <a:lnSpc>
                <a:spcPct val="100000"/>
              </a:lnSpc>
              <a:spcBef>
                <a:spcPts val="0"/>
              </a:spcBef>
              <a:spcAft>
                <a:spcPts val="0"/>
              </a:spcAft>
              <a:buClr>
                <a:srgbClr val="000000"/>
              </a:buClr>
              <a:buSzPct val="25000"/>
              <a:buFont typeface="Arial"/>
              <a:buNone/>
            </a:pPr>
            <a:r>
              <a:rPr lang="en" sz="1000" b="0" i="0" u="none" strike="noStrike" cap="none" dirty="0">
                <a:solidFill>
                  <a:srgbClr val="000000"/>
                </a:solidFill>
                <a:latin typeface="Arial"/>
                <a:ea typeface="Arial"/>
                <a:cs typeface="Arial"/>
                <a:sym typeface="Arial"/>
              </a:rPr>
              <a:t>What does it take to deploy and operate ALL this at </a:t>
            </a:r>
            <a:r>
              <a:rPr lang="en" sz="1000" b="0" i="0" u="none" strike="noStrike" cap="none" dirty="0" smtClean="0">
                <a:solidFill>
                  <a:srgbClr val="000000"/>
                </a:solidFill>
                <a:latin typeface="Arial"/>
                <a:ea typeface="Arial"/>
                <a:cs typeface="Arial"/>
                <a:sym typeface="Arial"/>
              </a:rPr>
              <a:t>SCALE</a:t>
            </a:r>
            <a:endParaRPr lang="en" sz="1000" b="0" i="0" u="none" strike="noStrike" cap="none" dirty="0">
              <a:solidFill>
                <a:srgbClr val="000000"/>
              </a:solidFill>
              <a:latin typeface="Arial"/>
              <a:ea typeface="Arial"/>
              <a:cs typeface="Arial"/>
              <a:sym typeface="Arial"/>
            </a:endParaRPr>
          </a:p>
        </p:txBody>
      </p:sp>
      <p:sp>
        <p:nvSpPr>
          <p:cNvPr id="291" name="Shape 291"/>
          <p:cNvSpPr txBox="1"/>
          <p:nvPr/>
        </p:nvSpPr>
        <p:spPr>
          <a:xfrm>
            <a:off x="7594550" y="2827073"/>
            <a:ext cx="1427155" cy="796127"/>
          </a:xfrm>
          <a:prstGeom prst="rect">
            <a:avLst/>
          </a:prstGeom>
          <a:solidFill>
            <a:srgbClr val="EFEFEF"/>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rtl="0">
              <a:lnSpc>
                <a:spcPct val="100000"/>
              </a:lnSpc>
              <a:spcBef>
                <a:spcPts val="0"/>
              </a:spcBef>
              <a:spcAft>
                <a:spcPts val="0"/>
              </a:spcAft>
              <a:buClr>
                <a:srgbClr val="000000"/>
              </a:buClr>
              <a:buSzPct val="25000"/>
              <a:buFont typeface="Arial"/>
              <a:buNone/>
            </a:pPr>
            <a:r>
              <a:rPr lang="en" sz="1000" b="0" i="0" u="none" strike="noStrike" cap="none" dirty="0">
                <a:solidFill>
                  <a:srgbClr val="000000"/>
                </a:solidFill>
                <a:latin typeface="Arial"/>
                <a:ea typeface="Arial"/>
                <a:cs typeface="Arial"/>
                <a:sym typeface="Arial"/>
              </a:rPr>
              <a:t>Where should your best developers focus to maximise BUSINESS VALUE? </a:t>
            </a:r>
          </a:p>
        </p:txBody>
      </p:sp>
      <p:sp>
        <p:nvSpPr>
          <p:cNvPr id="292" name="Shape 292"/>
          <p:cNvSpPr/>
          <p:nvPr/>
        </p:nvSpPr>
        <p:spPr>
          <a:xfrm>
            <a:off x="7359050" y="296275"/>
            <a:ext cx="235500" cy="4816798"/>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54800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sp>
        <p:nvSpPr>
          <p:cNvPr id="85" name="Shape 85"/>
          <p:cNvSpPr/>
          <p:nvPr/>
        </p:nvSpPr>
        <p:spPr>
          <a:xfrm>
            <a:off x="129400" y="2190400"/>
            <a:ext cx="7203600" cy="867298"/>
          </a:xfrm>
          <a:prstGeom prst="rect">
            <a:avLst/>
          </a:prstGeom>
          <a:noFill/>
          <a:ln w="9525" cap="flat" cmpd="sng">
            <a:solidFill>
              <a:srgbClr val="0B5394"/>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6" name="Shape 86"/>
          <p:cNvSpPr txBox="1">
            <a:spLocks noGrp="1"/>
          </p:cNvSpPr>
          <p:nvPr>
            <p:ph type="subTitle" idx="1"/>
          </p:nvPr>
        </p:nvSpPr>
        <p:spPr>
          <a:xfrm>
            <a:off x="1764425" y="4613925"/>
            <a:ext cx="2960999" cy="464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PRIVATE CLOUD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87" name="Shape 87"/>
          <p:cNvSpPr txBox="1">
            <a:spLocks noGrp="1"/>
          </p:cNvSpPr>
          <p:nvPr>
            <p:ph type="subTitle" idx="1"/>
          </p:nvPr>
        </p:nvSpPr>
        <p:spPr>
          <a:xfrm>
            <a:off x="4786600" y="4616000"/>
            <a:ext cx="2518199" cy="464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 PUBLIC CLOUD</a:t>
            </a:r>
          </a:p>
        </p:txBody>
      </p:sp>
      <p:sp>
        <p:nvSpPr>
          <p:cNvPr id="88" name="Shape 88"/>
          <p:cNvSpPr txBox="1"/>
          <p:nvPr/>
        </p:nvSpPr>
        <p:spPr>
          <a:xfrm>
            <a:off x="2170625" y="4773200"/>
            <a:ext cx="2333699"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89" name="Shape 89"/>
          <p:cNvSpPr txBox="1"/>
          <p:nvPr/>
        </p:nvSpPr>
        <p:spPr>
          <a:xfrm>
            <a:off x="53200" y="-10450"/>
            <a:ext cx="6870652" cy="380700"/>
          </a:xfrm>
          <a:prstGeom prst="rect">
            <a:avLst/>
          </a:prstGeom>
          <a:noFill/>
          <a:ln>
            <a:noFill/>
          </a:ln>
        </p:spPr>
        <p:txBody>
          <a:bodyPr lIns="91425" tIns="91425" rIns="91425" bIns="91425" anchor="t" anchorCtr="0">
            <a:noAutofit/>
          </a:bodyPr>
          <a:lstStyle/>
          <a:p>
            <a:pPr lvl="0">
              <a:buClr>
                <a:schemeClr val="accent5"/>
              </a:buClr>
              <a:buSzPct val="25000"/>
            </a:pPr>
            <a:r>
              <a:rPr lang="en-US" sz="1400" b="1" dirty="0">
                <a:solidFill>
                  <a:srgbClr val="008774"/>
                </a:solidFill>
                <a:ea typeface="Arial"/>
                <a:cs typeface="Arial"/>
                <a:sym typeface="Arial"/>
              </a:rPr>
              <a:t>Enabling </a:t>
            </a:r>
            <a:r>
              <a:rPr lang="en-US" sz="1400" b="1" dirty="0" err="1">
                <a:solidFill>
                  <a:srgbClr val="008774"/>
                </a:solidFill>
                <a:ea typeface="Arial"/>
                <a:cs typeface="Arial"/>
                <a:sym typeface="Arial"/>
              </a:rPr>
              <a:t>Microservice</a:t>
            </a:r>
            <a:r>
              <a:rPr lang="en-US" sz="1400" b="1" dirty="0">
                <a:solidFill>
                  <a:srgbClr val="008774"/>
                </a:solidFill>
                <a:ea typeface="Arial"/>
                <a:cs typeface="Arial"/>
                <a:sym typeface="Arial"/>
              </a:rPr>
              <a:t> Strategy with </a:t>
            </a:r>
            <a:r>
              <a:rPr lang="en" sz="1400" b="1" dirty="0">
                <a:solidFill>
                  <a:srgbClr val="008774"/>
                </a:solidFill>
                <a:ea typeface="Arial"/>
                <a:cs typeface="Arial"/>
                <a:sym typeface="Arial"/>
              </a:rPr>
              <a:t>Cloud </a:t>
            </a:r>
            <a:r>
              <a:rPr lang="en-US" sz="1400" b="1" dirty="0">
                <a:solidFill>
                  <a:srgbClr val="008774"/>
                </a:solidFill>
                <a:ea typeface="Arial"/>
                <a:cs typeface="Arial"/>
                <a:sym typeface="Arial"/>
              </a:rPr>
              <a:t>Native </a:t>
            </a:r>
            <a:r>
              <a:rPr lang="en" sz="1400" b="1" dirty="0">
                <a:solidFill>
                  <a:srgbClr val="008774"/>
                </a:solidFill>
                <a:ea typeface="Arial"/>
                <a:cs typeface="Arial"/>
                <a:sym typeface="Arial"/>
              </a:rPr>
              <a:t>Architecture (</a:t>
            </a:r>
            <a:r>
              <a:rPr lang="en" sz="1400" b="1" i="0" u="none" strike="noStrike" cap="none" dirty="0">
                <a:solidFill>
                  <a:srgbClr val="008774"/>
                </a:solidFill>
                <a:latin typeface="Arial"/>
                <a:ea typeface="Arial"/>
                <a:cs typeface="Arial"/>
                <a:sym typeface="Arial"/>
              </a:rPr>
              <a:t>PCF)</a:t>
            </a:r>
          </a:p>
        </p:txBody>
      </p:sp>
      <p:sp>
        <p:nvSpPr>
          <p:cNvPr id="90" name="Shape 90"/>
          <p:cNvSpPr txBox="1">
            <a:spLocks noGrp="1"/>
          </p:cNvSpPr>
          <p:nvPr>
            <p:ph type="subTitle" idx="1"/>
          </p:nvPr>
        </p:nvSpPr>
        <p:spPr>
          <a:xfrm>
            <a:off x="1764425" y="4119600"/>
            <a:ext cx="5540398"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CLOUD ORCHESTRATION </a:t>
            </a: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&amp; AUTOMATION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91" name="Shape 91"/>
          <p:cNvSpPr txBox="1">
            <a:spLocks noGrp="1"/>
          </p:cNvSpPr>
          <p:nvPr>
            <p:ph type="subTitle" idx="1"/>
          </p:nvPr>
        </p:nvSpPr>
        <p:spPr>
          <a:xfrm>
            <a:off x="1785550" y="2223725"/>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LANGUAGES</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smtClean="0">
                <a:solidFill>
                  <a:srgbClr val="008000"/>
                </a:solidFill>
                <a:latin typeface="Arial"/>
                <a:ea typeface="Arial"/>
                <a:cs typeface="Arial"/>
                <a:sym typeface="Arial"/>
              </a:rPr>
              <a:t>Java</a:t>
            </a:r>
            <a:endParaRPr lang="en" sz="800" b="1" i="0" u="none" strike="noStrike" cap="none" dirty="0">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smtClean="0">
                <a:solidFill>
                  <a:srgbClr val="008000"/>
                </a:solidFill>
                <a:latin typeface="Arial"/>
                <a:ea typeface="Arial"/>
                <a:cs typeface="Arial"/>
                <a:sym typeface="Arial"/>
              </a:rPr>
              <a:t>Python</a:t>
            </a:r>
            <a:endParaRPr lang="en-US" sz="800" b="1" i="0" u="none" strike="noStrike" cap="none" dirty="0" smtClean="0">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US" sz="800" b="1" dirty="0" smtClean="0">
                <a:solidFill>
                  <a:srgbClr val="008000"/>
                </a:solidFill>
              </a:rPr>
              <a:t>PHP</a:t>
            </a:r>
          </a:p>
          <a:p>
            <a:pPr marL="0" marR="0" lvl="0" indent="0" algn="l" rtl="0">
              <a:lnSpc>
                <a:spcPct val="100000"/>
              </a:lnSpc>
              <a:spcBef>
                <a:spcPts val="0"/>
              </a:spcBef>
              <a:spcAft>
                <a:spcPts val="0"/>
              </a:spcAft>
              <a:buClr>
                <a:schemeClr val="dk2"/>
              </a:buClr>
              <a:buSzPct val="25000"/>
              <a:buFont typeface="Arial"/>
              <a:buNone/>
            </a:pPr>
            <a:r>
              <a:rPr lang="en-US" sz="800" b="1" dirty="0">
                <a:solidFill>
                  <a:srgbClr val="008000"/>
                </a:solidFill>
              </a:rPr>
              <a:t>.</a:t>
            </a:r>
            <a:r>
              <a:rPr lang="en-US" sz="800" b="1" i="0" u="none" strike="noStrike" cap="none" dirty="0" smtClean="0">
                <a:solidFill>
                  <a:srgbClr val="008000"/>
                </a:solidFill>
                <a:latin typeface="Arial"/>
                <a:ea typeface="Arial"/>
                <a:cs typeface="Arial"/>
                <a:sym typeface="Arial"/>
              </a:rPr>
              <a:t>NET </a:t>
            </a:r>
            <a:endParaRPr lang="en" sz="800" b="1" i="0" u="none" strike="noStrike" cap="none" dirty="0">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92" name="Shape 92"/>
          <p:cNvSpPr txBox="1">
            <a:spLocks noGrp="1"/>
          </p:cNvSpPr>
          <p:nvPr>
            <p:ph type="subTitle" idx="1"/>
          </p:nvPr>
        </p:nvSpPr>
        <p:spPr>
          <a:xfrm>
            <a:off x="1764425" y="3623200"/>
            <a:ext cx="5540398"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CONTAINER</a:t>
            </a: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ORCHESTRATION </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93" name="Shape 93"/>
          <p:cNvSpPr txBox="1">
            <a:spLocks noGrp="1"/>
          </p:cNvSpPr>
          <p:nvPr>
            <p:ph type="subTitle" idx="1"/>
          </p:nvPr>
        </p:nvSpPr>
        <p:spPr>
          <a:xfrm>
            <a:off x="1773460" y="3124750"/>
            <a:ext cx="29609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CONTAINERS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94" name="Shape 94"/>
          <p:cNvSpPr txBox="1">
            <a:spLocks noGrp="1"/>
          </p:cNvSpPr>
          <p:nvPr>
            <p:ph type="subTitle" idx="1"/>
          </p:nvPr>
        </p:nvSpPr>
        <p:spPr>
          <a:xfrm>
            <a:off x="4786600" y="3137500"/>
            <a:ext cx="25181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MESSAGING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95" name="Shape 95"/>
          <p:cNvSpPr txBox="1">
            <a:spLocks noGrp="1"/>
          </p:cNvSpPr>
          <p:nvPr>
            <p:ph type="subTitle" idx="1"/>
          </p:nvPr>
        </p:nvSpPr>
        <p:spPr>
          <a:xfrm>
            <a:off x="164425" y="2212075"/>
            <a:ext cx="1559999"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DATA MICROSERVICES</a:t>
            </a:r>
          </a:p>
        </p:txBody>
      </p:sp>
      <p:sp>
        <p:nvSpPr>
          <p:cNvPr id="96" name="Shape 96"/>
          <p:cNvSpPr txBox="1">
            <a:spLocks noGrp="1"/>
          </p:cNvSpPr>
          <p:nvPr>
            <p:ph type="subTitle" idx="1"/>
          </p:nvPr>
        </p:nvSpPr>
        <p:spPr>
          <a:xfrm>
            <a:off x="4779850" y="2238675"/>
            <a:ext cx="1228500" cy="791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CIRCUIT BREAKERS</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Hystrix</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DIY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97" name="Shape 97"/>
          <p:cNvSpPr txBox="1">
            <a:spLocks noGrp="1"/>
          </p:cNvSpPr>
          <p:nvPr>
            <p:ph type="subTitle" idx="1"/>
          </p:nvPr>
        </p:nvSpPr>
        <p:spPr>
          <a:xfrm>
            <a:off x="6047362" y="2231225"/>
            <a:ext cx="1228500" cy="791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LOAD BALANCING</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Ribbon</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smtClean="0">
                <a:solidFill>
                  <a:srgbClr val="008000"/>
                </a:solidFill>
                <a:latin typeface="Arial"/>
                <a:ea typeface="Arial"/>
                <a:cs typeface="Arial"/>
                <a:sym typeface="Arial"/>
              </a:rPr>
              <a:t>Zuul</a:t>
            </a:r>
            <a:endParaRPr lang="en" sz="800" b="1" i="0" u="none" strike="noStrike" cap="none" dirty="0">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98" name="Shape 98"/>
          <p:cNvSpPr txBox="1">
            <a:spLocks noGrp="1"/>
          </p:cNvSpPr>
          <p:nvPr>
            <p:ph type="subTitle" idx="1"/>
          </p:nvPr>
        </p:nvSpPr>
        <p:spPr>
          <a:xfrm>
            <a:off x="178975" y="394325"/>
            <a:ext cx="1531500" cy="17282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DATABASES AND DATA MANAGEMENT</a:t>
            </a:r>
          </a:p>
          <a:p>
            <a:pPr marL="0" marR="0" lvl="0" indent="0" algn="l" rtl="0">
              <a:lnSpc>
                <a:spcPct val="115000"/>
              </a:lnSpc>
              <a:spcBef>
                <a:spcPts val="0"/>
              </a:spcBef>
              <a:spcAft>
                <a:spcPts val="0"/>
              </a:spcAft>
              <a:buClr>
                <a:schemeClr val="dk2"/>
              </a:buClr>
              <a:buSzPct val="25000"/>
              <a:buFont typeface="Arial"/>
              <a:buNone/>
            </a:pPr>
            <a:endParaRPr sz="600" b="0" i="0" u="none" strike="noStrike" cap="none">
              <a:solidFill>
                <a:schemeClr val="dk2"/>
              </a:solidFill>
              <a:latin typeface="Arial"/>
              <a:ea typeface="Arial"/>
              <a:cs typeface="Arial"/>
              <a:sym typeface="Arial"/>
            </a:endParaRPr>
          </a:p>
          <a:p>
            <a:pPr marL="0" marR="0" lvl="0" indent="0" algn="l" rtl="0">
              <a:lnSpc>
                <a:spcPct val="115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	</a:t>
            </a:r>
          </a:p>
        </p:txBody>
      </p:sp>
      <p:sp>
        <p:nvSpPr>
          <p:cNvPr id="99" name="Shape 99"/>
          <p:cNvSpPr txBox="1">
            <a:spLocks noGrp="1"/>
          </p:cNvSpPr>
          <p:nvPr>
            <p:ph type="subTitle" idx="1"/>
          </p:nvPr>
        </p:nvSpPr>
        <p:spPr>
          <a:xfrm>
            <a:off x="3272575" y="221875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DISCOVERY &amp; REGISTRATION</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Consul</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Eureka</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a:solidFill>
                  <a:srgbClr val="008000"/>
                </a:solidFill>
                <a:latin typeface="Arial"/>
                <a:ea typeface="Arial"/>
                <a:cs typeface="Arial"/>
                <a:sym typeface="Arial"/>
              </a:rPr>
              <a:t>etcd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100" name="Shape 100"/>
          <p:cNvSpPr txBox="1">
            <a:spLocks noGrp="1"/>
          </p:cNvSpPr>
          <p:nvPr>
            <p:ph type="subTitle" idx="1"/>
          </p:nvPr>
        </p:nvSpPr>
        <p:spPr>
          <a:xfrm>
            <a:off x="1765075" y="394325"/>
            <a:ext cx="1439398" cy="8672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VERSION CONTROL</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01" name="Shape 101"/>
          <p:cNvSpPr txBox="1">
            <a:spLocks noGrp="1"/>
          </p:cNvSpPr>
          <p:nvPr>
            <p:ph type="subTitle" idx="1"/>
          </p:nvPr>
        </p:nvSpPr>
        <p:spPr>
          <a:xfrm>
            <a:off x="1770749" y="132065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DEV FRAMEWORKS</a:t>
            </a:r>
          </a:p>
          <a:p>
            <a:pPr marL="0" marR="0" lvl="0" indent="0" algn="l" rtl="0">
              <a:lnSpc>
                <a:spcPct val="100000"/>
              </a:lnSpc>
              <a:spcBef>
                <a:spcPts val="0"/>
              </a:spcBef>
              <a:spcAft>
                <a:spcPts val="0"/>
              </a:spcAft>
              <a:buClr>
                <a:schemeClr val="dk2"/>
              </a:buClr>
              <a:buSzPct val="25000"/>
              <a:buFont typeface="Arial"/>
              <a:buNone/>
            </a:pPr>
            <a:endParaRPr sz="1000" b="1" i="0" u="none" strike="noStrike" cap="none">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1000" b="1" i="0" u="none" strike="noStrike" cap="none">
                <a:solidFill>
                  <a:srgbClr val="008000"/>
                </a:solidFill>
                <a:latin typeface="Arial"/>
                <a:ea typeface="Arial"/>
                <a:cs typeface="Arial"/>
                <a:sym typeface="Arial"/>
              </a:rPr>
              <a:t>Buildpacks</a:t>
            </a:r>
          </a:p>
        </p:txBody>
      </p:sp>
      <p:sp>
        <p:nvSpPr>
          <p:cNvPr id="102" name="Shape 102"/>
          <p:cNvSpPr txBox="1">
            <a:spLocks noGrp="1"/>
          </p:cNvSpPr>
          <p:nvPr>
            <p:ph type="subTitle" idx="1"/>
          </p:nvPr>
        </p:nvSpPr>
        <p:spPr>
          <a:xfrm>
            <a:off x="3270425" y="1310700"/>
            <a:ext cx="1439398"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API MANAGEMENT</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1" i="0" u="none" strike="noStrike" cap="none">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03" name="Shape 103"/>
          <p:cNvSpPr txBox="1">
            <a:spLocks noGrp="1"/>
          </p:cNvSpPr>
          <p:nvPr>
            <p:ph type="subTitle" idx="1"/>
          </p:nvPr>
        </p:nvSpPr>
        <p:spPr>
          <a:xfrm>
            <a:off x="4770100" y="394250"/>
            <a:ext cx="1228500" cy="17369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SECURITY &amp; COMPLIANCE</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1000" b="1" i="0" u="none" strike="noStrike" cap="none">
                <a:solidFill>
                  <a:srgbClr val="008000"/>
                </a:solidFill>
                <a:latin typeface="Arial"/>
                <a:ea typeface="Arial"/>
                <a:cs typeface="Arial"/>
                <a:sym typeface="Arial"/>
              </a:rPr>
              <a:t>SSO</a:t>
            </a:r>
          </a:p>
          <a:p>
            <a:pPr marL="0" marR="0" lvl="0" indent="0" algn="l" rtl="0">
              <a:lnSpc>
                <a:spcPct val="100000"/>
              </a:lnSpc>
              <a:spcBef>
                <a:spcPts val="0"/>
              </a:spcBef>
              <a:spcAft>
                <a:spcPts val="0"/>
              </a:spcAft>
              <a:buClr>
                <a:schemeClr val="dk2"/>
              </a:buClr>
              <a:buSzPct val="25000"/>
              <a:buFont typeface="Arial"/>
              <a:buNone/>
            </a:pPr>
            <a:endParaRPr sz="12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12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12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1000" b="1" i="0" u="none" strike="noStrike" cap="none">
                <a:solidFill>
                  <a:srgbClr val="008000"/>
                </a:solidFill>
                <a:latin typeface="Arial"/>
                <a:ea typeface="Arial"/>
                <a:cs typeface="Arial"/>
                <a:sym typeface="Arial"/>
              </a:rPr>
              <a:t>IPSEC</a:t>
            </a:r>
          </a:p>
        </p:txBody>
      </p:sp>
      <p:sp>
        <p:nvSpPr>
          <p:cNvPr id="104" name="Shape 104"/>
          <p:cNvSpPr txBox="1">
            <a:spLocks noGrp="1"/>
          </p:cNvSpPr>
          <p:nvPr>
            <p:ph type="subTitle" idx="1"/>
          </p:nvPr>
        </p:nvSpPr>
        <p:spPr>
          <a:xfrm>
            <a:off x="6007776" y="394400"/>
            <a:ext cx="1228500" cy="17369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00" b="1" i="0" u="none" strike="noStrike" cap="none">
                <a:solidFill>
                  <a:schemeClr val="dk2"/>
                </a:solidFill>
                <a:latin typeface="Arial"/>
                <a:ea typeface="Arial"/>
                <a:cs typeface="Arial"/>
                <a:sym typeface="Arial"/>
              </a:rPr>
              <a:t>METRICS &amp; DASHBOARDS</a:t>
            </a:r>
          </a:p>
          <a:p>
            <a:pPr marL="0" marR="0" lvl="0" indent="0" algn="l" rtl="0">
              <a:lnSpc>
                <a:spcPct val="100000"/>
              </a:lnSpc>
              <a:spcBef>
                <a:spcPts val="0"/>
              </a:spcBef>
              <a:spcAft>
                <a:spcPts val="0"/>
              </a:spcAft>
              <a:buClr>
                <a:schemeClr val="dk2"/>
              </a:buClr>
              <a:buSzPct val="25000"/>
              <a:buFont typeface="Arial"/>
              <a:buNone/>
            </a:pPr>
            <a:endParaRPr sz="900" b="1"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a:solidFill>
                  <a:srgbClr val="008000"/>
                </a:solidFill>
                <a:latin typeface="Arial"/>
                <a:ea typeface="Arial"/>
                <a:cs typeface="Arial"/>
                <a:sym typeface="Arial"/>
              </a:rPr>
              <a:t>PCF Metrics</a:t>
            </a:r>
          </a:p>
          <a:p>
            <a:pPr marL="0" marR="0" lvl="0" indent="0" algn="l" rtl="0">
              <a:lnSpc>
                <a:spcPct val="100000"/>
              </a:lnSpc>
              <a:spcBef>
                <a:spcPts val="0"/>
              </a:spcBef>
              <a:spcAft>
                <a:spcPts val="0"/>
              </a:spcAft>
              <a:buClr>
                <a:schemeClr val="dk2"/>
              </a:buClr>
              <a:buSzPct val="25000"/>
              <a:buFont typeface="Arial"/>
              <a:buNone/>
            </a:pPr>
            <a:endParaRPr sz="800" b="1">
              <a:solidFill>
                <a:srgbClr val="008000"/>
              </a:solidFill>
            </a:endParaRPr>
          </a:p>
          <a:p>
            <a:pPr marL="0" marR="0" lvl="0" indent="0" algn="l" rtl="0">
              <a:lnSpc>
                <a:spcPct val="100000"/>
              </a:lnSpc>
              <a:spcBef>
                <a:spcPts val="0"/>
              </a:spcBef>
              <a:spcAft>
                <a:spcPts val="0"/>
              </a:spcAft>
              <a:buClr>
                <a:schemeClr val="dk2"/>
              </a:buClr>
              <a:buSzPct val="25000"/>
              <a:buFont typeface="Arial"/>
              <a:buNone/>
            </a:pPr>
            <a:endParaRPr sz="800" b="1">
              <a:solidFill>
                <a:srgbClr val="008000"/>
              </a:solidFill>
            </a:endParaRPr>
          </a:p>
          <a:p>
            <a:pPr marL="0" marR="0" lvl="0" indent="0" algn="l" rtl="0">
              <a:lnSpc>
                <a:spcPct val="100000"/>
              </a:lnSpc>
              <a:spcBef>
                <a:spcPts val="0"/>
              </a:spcBef>
              <a:spcAft>
                <a:spcPts val="0"/>
              </a:spcAft>
              <a:buClr>
                <a:schemeClr val="dk2"/>
              </a:buClr>
              <a:buSzPct val="25000"/>
              <a:buFont typeface="Arial"/>
              <a:buNone/>
            </a:pPr>
            <a:endParaRPr sz="800" b="1">
              <a:solidFill>
                <a:srgbClr val="008000"/>
              </a:solidFill>
            </a:endParaRPr>
          </a:p>
          <a:p>
            <a:pPr marL="0" marR="0" lvl="0" indent="0" algn="l" rtl="0">
              <a:lnSpc>
                <a:spcPct val="100000"/>
              </a:lnSpc>
              <a:spcBef>
                <a:spcPts val="0"/>
              </a:spcBef>
              <a:spcAft>
                <a:spcPts val="0"/>
              </a:spcAft>
              <a:buClr>
                <a:schemeClr val="dk2"/>
              </a:buClr>
              <a:buSzPct val="25000"/>
              <a:buFont typeface="Arial"/>
              <a:buNone/>
            </a:pPr>
            <a:r>
              <a:rPr lang="en" sz="800" b="1">
                <a:solidFill>
                  <a:srgbClr val="008000"/>
                </a:solidFill>
              </a:rPr>
              <a:t>PCF Logging</a:t>
            </a:r>
          </a:p>
        </p:txBody>
      </p:sp>
      <p:sp>
        <p:nvSpPr>
          <p:cNvPr id="105" name="Shape 105"/>
          <p:cNvSpPr txBox="1"/>
          <p:nvPr/>
        </p:nvSpPr>
        <p:spPr>
          <a:xfrm>
            <a:off x="5608375" y="4196325"/>
            <a:ext cx="14859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BOSH</a:t>
            </a:r>
          </a:p>
        </p:txBody>
      </p:sp>
      <p:sp>
        <p:nvSpPr>
          <p:cNvPr id="106" name="Shape 106"/>
          <p:cNvSpPr txBox="1"/>
          <p:nvPr/>
        </p:nvSpPr>
        <p:spPr>
          <a:xfrm>
            <a:off x="1924041" y="3257500"/>
            <a:ext cx="2294098"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800" b="1" i="0" u="none" strike="noStrike" cap="none" dirty="0">
                <a:solidFill>
                  <a:srgbClr val="008000"/>
                </a:solidFill>
                <a:latin typeface="Arial"/>
                <a:ea typeface="Arial"/>
                <a:cs typeface="Arial"/>
                <a:sym typeface="Arial"/>
              </a:rPr>
              <a:t>        </a:t>
            </a:r>
            <a:r>
              <a:rPr lang="en" sz="1000" b="1" i="0" u="none" strike="noStrike" cap="none" dirty="0">
                <a:solidFill>
                  <a:srgbClr val="008000"/>
                </a:solidFill>
                <a:latin typeface="Arial"/>
                <a:ea typeface="Arial"/>
                <a:cs typeface="Arial"/>
                <a:sym typeface="Arial"/>
              </a:rPr>
              <a:t>Docker                         RunC </a:t>
            </a:r>
          </a:p>
        </p:txBody>
      </p:sp>
      <p:sp>
        <p:nvSpPr>
          <p:cNvPr id="107" name="Shape 107"/>
          <p:cNvSpPr txBox="1"/>
          <p:nvPr/>
        </p:nvSpPr>
        <p:spPr>
          <a:xfrm>
            <a:off x="4786600" y="3287348"/>
            <a:ext cx="2307651" cy="453675"/>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108" name="Shape 108"/>
          <p:cNvSpPr txBox="1"/>
          <p:nvPr/>
        </p:nvSpPr>
        <p:spPr>
          <a:xfrm>
            <a:off x="2208039" y="2433509"/>
            <a:ext cx="624300" cy="589113"/>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800" b="1" i="0" u="none" strike="noStrike" cap="none" dirty="0" smtClean="0">
                <a:solidFill>
                  <a:srgbClr val="008000"/>
                </a:solidFill>
                <a:latin typeface="Arial"/>
                <a:ea typeface="Arial"/>
                <a:cs typeface="Arial"/>
                <a:sym typeface="Arial"/>
              </a:rPr>
              <a:t>Ruby</a:t>
            </a:r>
            <a:endParaRPr lang="en" sz="800" b="1" i="0" u="none" strike="noStrike" cap="none" dirty="0">
              <a:solidFill>
                <a:srgbClr val="008000"/>
              </a:solidFill>
              <a:latin typeface="Arial"/>
              <a:ea typeface="Arial"/>
              <a:cs typeface="Arial"/>
              <a:sym typeface="Arial"/>
            </a:endParaRPr>
          </a:p>
          <a:p>
            <a:pPr marL="0" marR="0" lvl="0" indent="0" algn="l" rtl="0">
              <a:lnSpc>
                <a:spcPct val="100000"/>
              </a:lnSpc>
              <a:spcBef>
                <a:spcPts val="0"/>
              </a:spcBef>
              <a:spcAft>
                <a:spcPts val="0"/>
              </a:spcAft>
              <a:buClr>
                <a:srgbClr val="008000"/>
              </a:buClr>
              <a:buSzPct val="25000"/>
              <a:buFont typeface="Arial"/>
              <a:buNone/>
            </a:pPr>
            <a:r>
              <a:rPr lang="en-US" sz="800" b="1" dirty="0" smtClean="0">
                <a:solidFill>
                  <a:srgbClr val="008000"/>
                </a:solidFill>
              </a:rPr>
              <a:t>Node</a:t>
            </a:r>
          </a:p>
          <a:p>
            <a:pPr marL="0" marR="0" lvl="0" indent="0" algn="l" rtl="0">
              <a:lnSpc>
                <a:spcPct val="100000"/>
              </a:lnSpc>
              <a:spcBef>
                <a:spcPts val="0"/>
              </a:spcBef>
              <a:spcAft>
                <a:spcPts val="0"/>
              </a:spcAft>
              <a:buClr>
                <a:srgbClr val="008000"/>
              </a:buClr>
              <a:buSzPct val="25000"/>
              <a:buFont typeface="Arial"/>
              <a:buNone/>
            </a:pPr>
            <a:r>
              <a:rPr lang="en-US" sz="800" b="1" i="0" u="none" strike="noStrike" cap="none" dirty="0" smtClean="0">
                <a:solidFill>
                  <a:srgbClr val="008000"/>
                </a:solidFill>
                <a:latin typeface="Arial"/>
                <a:ea typeface="Arial"/>
                <a:cs typeface="Arial"/>
                <a:sym typeface="Arial"/>
              </a:rPr>
              <a:t>Go</a:t>
            </a:r>
          </a:p>
          <a:p>
            <a:pPr marL="0" marR="0" lvl="0" indent="0" algn="l" rtl="0">
              <a:lnSpc>
                <a:spcPct val="100000"/>
              </a:lnSpc>
              <a:spcBef>
                <a:spcPts val="0"/>
              </a:spcBef>
              <a:spcAft>
                <a:spcPts val="0"/>
              </a:spcAft>
              <a:buClr>
                <a:srgbClr val="008000"/>
              </a:buClr>
              <a:buSzPct val="25000"/>
              <a:buFont typeface="Arial"/>
              <a:buNone/>
            </a:pPr>
            <a:endParaRPr lang="en-US" sz="800" b="1" i="0" u="none" strike="noStrike" cap="none" dirty="0" smtClean="0">
              <a:solidFill>
                <a:srgbClr val="008000"/>
              </a:solidFill>
              <a:latin typeface="Arial"/>
              <a:ea typeface="Arial"/>
              <a:cs typeface="Arial"/>
              <a:sym typeface="Arial"/>
            </a:endParaRPr>
          </a:p>
        </p:txBody>
      </p:sp>
      <p:grpSp>
        <p:nvGrpSpPr>
          <p:cNvPr id="109" name="Shape 109"/>
          <p:cNvGrpSpPr/>
          <p:nvPr/>
        </p:nvGrpSpPr>
        <p:grpSpPr>
          <a:xfrm>
            <a:off x="37452" y="2156596"/>
            <a:ext cx="186455" cy="176645"/>
            <a:chOff x="8317600" y="1296225"/>
            <a:chExt cx="255000" cy="287698"/>
          </a:xfrm>
        </p:grpSpPr>
        <p:sp>
          <p:nvSpPr>
            <p:cNvPr id="110" name="Shape 110"/>
            <p:cNvSpPr/>
            <p:nvPr/>
          </p:nvSpPr>
          <p:spPr>
            <a:xfrm>
              <a:off x="8317600" y="1296225"/>
              <a:ext cx="255000" cy="287698"/>
            </a:xfrm>
            <a:prstGeom prst="rect">
              <a:avLst/>
            </a:prstGeom>
            <a:solidFill>
              <a:srgbClr val="FFFFFF"/>
            </a:solidFill>
            <a:ln w="9525" cap="flat" cmpd="sng">
              <a:solidFill>
                <a:srgbClr val="000000"/>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11" name="Shape 111"/>
            <p:cNvPicPr preferRelativeResize="0"/>
            <p:nvPr/>
          </p:nvPicPr>
          <p:blipFill rotWithShape="1">
            <a:blip r:embed="rId3">
              <a:alphaModFix/>
            </a:blip>
            <a:srcRect/>
            <a:stretch/>
          </p:blipFill>
          <p:spPr>
            <a:xfrm>
              <a:off x="8333525" y="1316024"/>
              <a:ext cx="210600" cy="210580"/>
            </a:xfrm>
            <a:prstGeom prst="rect">
              <a:avLst/>
            </a:prstGeom>
            <a:noFill/>
            <a:ln w="9525" cap="flat" cmpd="sng">
              <a:solidFill>
                <a:srgbClr val="FFFFFF"/>
              </a:solidFill>
              <a:prstDash val="solid"/>
              <a:round/>
              <a:headEnd type="none" w="med" len="med"/>
              <a:tailEnd type="none" w="med" len="med"/>
            </a:ln>
          </p:spPr>
        </p:pic>
      </p:grpSp>
      <p:sp>
        <p:nvSpPr>
          <p:cNvPr id="112" name="Shape 112"/>
          <p:cNvSpPr txBox="1">
            <a:spLocks noGrp="1"/>
          </p:cNvSpPr>
          <p:nvPr>
            <p:ph type="subTitle" idx="1"/>
          </p:nvPr>
        </p:nvSpPr>
        <p:spPr>
          <a:xfrm>
            <a:off x="3259075" y="394400"/>
            <a:ext cx="1439398" cy="8672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1"/>
              </a:buClr>
              <a:buSzPct val="25000"/>
              <a:buFont typeface="Arial"/>
              <a:buNone/>
            </a:pPr>
            <a:r>
              <a:rPr lang="en" sz="1000" b="1" i="0" u="none" strike="noStrike" cap="none">
                <a:solidFill>
                  <a:schemeClr val="dk1"/>
                </a:solidFill>
                <a:latin typeface="Arial"/>
                <a:ea typeface="Arial"/>
                <a:cs typeface="Arial"/>
                <a:sym typeface="Arial"/>
              </a:rPr>
              <a:t>CI / CD</a:t>
            </a:r>
          </a:p>
          <a:p>
            <a:pPr marL="0" marR="0" lvl="0" indent="0" algn="l" rtl="0">
              <a:lnSpc>
                <a:spcPct val="100000"/>
              </a:lnSpc>
              <a:spcBef>
                <a:spcPts val="0"/>
              </a:spcBef>
              <a:spcAft>
                <a:spcPts val="0"/>
              </a:spcAft>
              <a:buClr>
                <a:schemeClr val="dk2"/>
              </a:buClr>
              <a:buSzPct val="25000"/>
              <a:buFont typeface="Arial"/>
              <a:buNone/>
            </a:pPr>
            <a:endParaRPr sz="1200" b="1" i="0" u="none" strike="noStrike" cap="none">
              <a:solidFill>
                <a:schemeClr val="dk1"/>
              </a:solidFill>
              <a:latin typeface="Arial"/>
              <a:ea typeface="Arial"/>
              <a:cs typeface="Arial"/>
              <a:sym typeface="Arial"/>
            </a:endParaRPr>
          </a:p>
        </p:txBody>
      </p:sp>
      <p:sp>
        <p:nvSpPr>
          <p:cNvPr id="113" name="Shape 113"/>
          <p:cNvSpPr txBox="1"/>
          <p:nvPr/>
        </p:nvSpPr>
        <p:spPr>
          <a:xfrm>
            <a:off x="4031250" y="595412"/>
            <a:ext cx="6243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114" name="Shape 114"/>
          <p:cNvSpPr txBox="1">
            <a:spLocks noGrp="1"/>
          </p:cNvSpPr>
          <p:nvPr>
            <p:ph type="subTitle" idx="1"/>
          </p:nvPr>
        </p:nvSpPr>
        <p:spPr>
          <a:xfrm>
            <a:off x="161325" y="4119600"/>
            <a:ext cx="1559999" cy="958798"/>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NETWORKING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15" name="Shape 115"/>
          <p:cNvSpPr txBox="1">
            <a:spLocks noGrp="1"/>
          </p:cNvSpPr>
          <p:nvPr>
            <p:ph type="subTitle" idx="1"/>
          </p:nvPr>
        </p:nvSpPr>
        <p:spPr>
          <a:xfrm>
            <a:off x="161325" y="3137500"/>
            <a:ext cx="1559999" cy="9171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MONITORING / LOGGING</a:t>
            </a:r>
          </a:p>
        </p:txBody>
      </p:sp>
      <p:sp>
        <p:nvSpPr>
          <p:cNvPr id="116" name="Shape 116"/>
          <p:cNvSpPr/>
          <p:nvPr/>
        </p:nvSpPr>
        <p:spPr>
          <a:xfrm>
            <a:off x="7359050" y="296275"/>
            <a:ext cx="235500" cy="4816798"/>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17" name="Shape 117" descr="icon_jfrog_cf@2x.png"/>
          <p:cNvPicPr preferRelativeResize="0"/>
          <p:nvPr/>
        </p:nvPicPr>
        <p:blipFill rotWithShape="1">
          <a:blip r:embed="rId4">
            <a:alphaModFix/>
          </a:blip>
          <a:srcRect/>
          <a:stretch/>
        </p:blipFill>
        <p:spPr>
          <a:xfrm>
            <a:off x="4098325" y="701624"/>
            <a:ext cx="309900" cy="309900"/>
          </a:xfrm>
          <a:prstGeom prst="rect">
            <a:avLst/>
          </a:prstGeom>
          <a:noFill/>
          <a:ln>
            <a:noFill/>
          </a:ln>
        </p:spPr>
      </p:pic>
      <p:pic>
        <p:nvPicPr>
          <p:cNvPr id="118" name="Shape 118" descr="icon_jenkins_enterprise.png"/>
          <p:cNvPicPr preferRelativeResize="0"/>
          <p:nvPr/>
        </p:nvPicPr>
        <p:blipFill rotWithShape="1">
          <a:blip r:embed="rId5">
            <a:alphaModFix/>
          </a:blip>
          <a:srcRect/>
          <a:stretch/>
        </p:blipFill>
        <p:spPr>
          <a:xfrm>
            <a:off x="3387587" y="617191"/>
            <a:ext cx="460500" cy="421500"/>
          </a:xfrm>
          <a:prstGeom prst="rect">
            <a:avLst/>
          </a:prstGeom>
          <a:noFill/>
          <a:ln>
            <a:noFill/>
          </a:ln>
        </p:spPr>
      </p:pic>
      <p:pic>
        <p:nvPicPr>
          <p:cNvPr id="119" name="Shape 119" descr="icon_gitlab_cf@2x.png"/>
          <p:cNvPicPr preferRelativeResize="0"/>
          <p:nvPr/>
        </p:nvPicPr>
        <p:blipFill rotWithShape="1">
          <a:blip r:embed="rId6">
            <a:alphaModFix/>
          </a:blip>
          <a:srcRect/>
          <a:stretch/>
        </p:blipFill>
        <p:spPr>
          <a:xfrm>
            <a:off x="2473174" y="722950"/>
            <a:ext cx="577500" cy="482100"/>
          </a:xfrm>
          <a:prstGeom prst="rect">
            <a:avLst/>
          </a:prstGeom>
          <a:noFill/>
          <a:ln>
            <a:noFill/>
          </a:ln>
        </p:spPr>
      </p:pic>
      <p:pic>
        <p:nvPicPr>
          <p:cNvPr id="120" name="Shape 120" descr="icon_single_signon_cf@2x.png"/>
          <p:cNvPicPr preferRelativeResize="0"/>
          <p:nvPr/>
        </p:nvPicPr>
        <p:blipFill rotWithShape="1">
          <a:blip r:embed="rId7">
            <a:alphaModFix/>
          </a:blip>
          <a:srcRect/>
          <a:stretch/>
        </p:blipFill>
        <p:spPr>
          <a:xfrm>
            <a:off x="5344126" y="806012"/>
            <a:ext cx="531895" cy="514653"/>
          </a:xfrm>
          <a:prstGeom prst="rect">
            <a:avLst/>
          </a:prstGeom>
          <a:noFill/>
          <a:ln>
            <a:noFill/>
          </a:ln>
        </p:spPr>
      </p:pic>
      <p:pic>
        <p:nvPicPr>
          <p:cNvPr id="121" name="Shape 121" descr="default_product_logo@2x-a3dd9ac57373d57a41532c366896def4.png"/>
          <p:cNvPicPr preferRelativeResize="0"/>
          <p:nvPr/>
        </p:nvPicPr>
        <p:blipFill rotWithShape="1">
          <a:blip r:embed="rId8">
            <a:alphaModFix/>
          </a:blip>
          <a:srcRect/>
          <a:stretch/>
        </p:blipFill>
        <p:spPr>
          <a:xfrm>
            <a:off x="5344125" y="1448683"/>
            <a:ext cx="531895" cy="494205"/>
          </a:xfrm>
          <a:prstGeom prst="rect">
            <a:avLst/>
          </a:prstGeom>
          <a:noFill/>
          <a:ln>
            <a:noFill/>
          </a:ln>
        </p:spPr>
      </p:pic>
      <p:pic>
        <p:nvPicPr>
          <p:cNvPr id="122" name="Shape 122" descr="icon_opsmetrics_cf@2x.png"/>
          <p:cNvPicPr preferRelativeResize="0"/>
          <p:nvPr/>
        </p:nvPicPr>
        <p:blipFill rotWithShape="1">
          <a:blip r:embed="rId9">
            <a:alphaModFix/>
          </a:blip>
          <a:srcRect/>
          <a:stretch/>
        </p:blipFill>
        <p:spPr>
          <a:xfrm>
            <a:off x="6735978" y="1101696"/>
            <a:ext cx="456212" cy="456212"/>
          </a:xfrm>
          <a:prstGeom prst="rect">
            <a:avLst/>
          </a:prstGeom>
          <a:noFill/>
          <a:ln>
            <a:noFill/>
          </a:ln>
        </p:spPr>
      </p:pic>
      <p:pic>
        <p:nvPicPr>
          <p:cNvPr id="123" name="Shape 123" descr="icon_gemfire_cf@2x.png"/>
          <p:cNvPicPr preferRelativeResize="0"/>
          <p:nvPr/>
        </p:nvPicPr>
        <p:blipFill rotWithShape="1">
          <a:blip r:embed="rId10">
            <a:alphaModFix/>
          </a:blip>
          <a:srcRect/>
          <a:stretch/>
        </p:blipFill>
        <p:spPr>
          <a:xfrm>
            <a:off x="1074716" y="783493"/>
            <a:ext cx="435613" cy="435613"/>
          </a:xfrm>
          <a:prstGeom prst="rect">
            <a:avLst/>
          </a:prstGeom>
          <a:noFill/>
          <a:ln>
            <a:noFill/>
          </a:ln>
        </p:spPr>
      </p:pic>
      <p:pic>
        <p:nvPicPr>
          <p:cNvPr id="124" name="Shape 124" descr="icon_mysql_cf@2x.png"/>
          <p:cNvPicPr preferRelativeResize="0"/>
          <p:nvPr/>
        </p:nvPicPr>
        <p:blipFill rotWithShape="1">
          <a:blip r:embed="rId11">
            <a:alphaModFix/>
          </a:blip>
          <a:srcRect/>
          <a:stretch/>
        </p:blipFill>
        <p:spPr>
          <a:xfrm>
            <a:off x="204093" y="783658"/>
            <a:ext cx="489757" cy="470238"/>
          </a:xfrm>
          <a:prstGeom prst="rect">
            <a:avLst/>
          </a:prstGeom>
          <a:noFill/>
          <a:ln>
            <a:noFill/>
          </a:ln>
        </p:spPr>
      </p:pic>
      <p:pic>
        <p:nvPicPr>
          <p:cNvPr id="125" name="Shape 125" descr="icon_redis_cf@2x.png"/>
          <p:cNvPicPr preferRelativeResize="0"/>
          <p:nvPr/>
        </p:nvPicPr>
        <p:blipFill rotWithShape="1">
          <a:blip r:embed="rId12">
            <a:alphaModFix/>
          </a:blip>
          <a:srcRect/>
          <a:stretch/>
        </p:blipFill>
        <p:spPr>
          <a:xfrm>
            <a:off x="223906" y="1527832"/>
            <a:ext cx="469945" cy="419816"/>
          </a:xfrm>
          <a:prstGeom prst="rect">
            <a:avLst/>
          </a:prstGeom>
          <a:noFill/>
          <a:ln>
            <a:noFill/>
          </a:ln>
        </p:spPr>
      </p:pic>
      <p:pic>
        <p:nvPicPr>
          <p:cNvPr id="126" name="Shape 126" descr="icon_pivotalhd_cf@2x.png"/>
          <p:cNvPicPr preferRelativeResize="0"/>
          <p:nvPr/>
        </p:nvPicPr>
        <p:blipFill rotWithShape="1">
          <a:blip r:embed="rId13">
            <a:alphaModFix/>
          </a:blip>
          <a:srcRect/>
          <a:stretch/>
        </p:blipFill>
        <p:spPr>
          <a:xfrm>
            <a:off x="1074716" y="1536458"/>
            <a:ext cx="435613" cy="413699"/>
          </a:xfrm>
          <a:prstGeom prst="rect">
            <a:avLst/>
          </a:prstGeom>
          <a:noFill/>
          <a:ln>
            <a:noFill/>
          </a:ln>
        </p:spPr>
      </p:pic>
      <p:pic>
        <p:nvPicPr>
          <p:cNvPr id="127" name="Shape 127" descr="icon_springxd_cf@2x.png"/>
          <p:cNvPicPr preferRelativeResize="0"/>
          <p:nvPr/>
        </p:nvPicPr>
        <p:blipFill rotWithShape="1">
          <a:blip r:embed="rId14">
            <a:alphaModFix/>
          </a:blip>
          <a:srcRect/>
          <a:stretch/>
        </p:blipFill>
        <p:spPr>
          <a:xfrm>
            <a:off x="1174958" y="2531765"/>
            <a:ext cx="451423" cy="417416"/>
          </a:xfrm>
          <a:prstGeom prst="rect">
            <a:avLst/>
          </a:prstGeom>
          <a:noFill/>
          <a:ln w="9525" cap="flat" cmpd="sng">
            <a:solidFill>
              <a:srgbClr val="33928A"/>
            </a:solidFill>
            <a:prstDash val="solid"/>
            <a:round/>
            <a:headEnd type="none" w="med" len="med"/>
            <a:tailEnd type="none" w="med" len="med"/>
          </a:ln>
        </p:spPr>
      </p:pic>
      <p:pic>
        <p:nvPicPr>
          <p:cNvPr id="128" name="Shape 128" descr="icon_spring_cloud_services_cf@2x.png"/>
          <p:cNvPicPr preferRelativeResize="0"/>
          <p:nvPr/>
        </p:nvPicPr>
        <p:blipFill rotWithShape="1">
          <a:blip r:embed="rId15">
            <a:alphaModFix/>
          </a:blip>
          <a:srcRect/>
          <a:stretch/>
        </p:blipFill>
        <p:spPr>
          <a:xfrm>
            <a:off x="4218142" y="2639930"/>
            <a:ext cx="345710" cy="345710"/>
          </a:xfrm>
          <a:prstGeom prst="rect">
            <a:avLst/>
          </a:prstGeom>
          <a:noFill/>
          <a:ln>
            <a:noFill/>
          </a:ln>
        </p:spPr>
      </p:pic>
      <p:pic>
        <p:nvPicPr>
          <p:cNvPr id="129" name="Shape 129" descr="icon_apigee@2x.png"/>
          <p:cNvPicPr preferRelativeResize="0"/>
          <p:nvPr/>
        </p:nvPicPr>
        <p:blipFill rotWithShape="1">
          <a:blip r:embed="rId16">
            <a:alphaModFix/>
          </a:blip>
          <a:srcRect/>
          <a:stretch/>
        </p:blipFill>
        <p:spPr>
          <a:xfrm>
            <a:off x="3537124" y="1448683"/>
            <a:ext cx="981536" cy="741717"/>
          </a:xfrm>
          <a:prstGeom prst="rect">
            <a:avLst/>
          </a:prstGeom>
          <a:noFill/>
          <a:ln>
            <a:noFill/>
          </a:ln>
        </p:spPr>
      </p:pic>
      <p:pic>
        <p:nvPicPr>
          <p:cNvPr id="130" name="Shape 130" descr="icon_rabbitmq_cf@2x.png"/>
          <p:cNvPicPr preferRelativeResize="0"/>
          <p:nvPr/>
        </p:nvPicPr>
        <p:blipFill rotWithShape="1">
          <a:blip r:embed="rId17">
            <a:alphaModFix/>
          </a:blip>
          <a:srcRect/>
          <a:stretch/>
        </p:blipFill>
        <p:spPr>
          <a:xfrm>
            <a:off x="6709435" y="3171333"/>
            <a:ext cx="384815" cy="384815"/>
          </a:xfrm>
          <a:prstGeom prst="rect">
            <a:avLst/>
          </a:prstGeom>
          <a:noFill/>
          <a:ln>
            <a:noFill/>
          </a:ln>
        </p:spPr>
      </p:pic>
      <p:pic>
        <p:nvPicPr>
          <p:cNvPr id="131" name="Shape 131" descr="Icon_appdynamics_cf.png"/>
          <p:cNvPicPr preferRelativeResize="0"/>
          <p:nvPr/>
        </p:nvPicPr>
        <p:blipFill rotWithShape="1">
          <a:blip r:embed="rId18">
            <a:alphaModFix/>
          </a:blip>
          <a:srcRect/>
          <a:stretch/>
        </p:blipFill>
        <p:spPr>
          <a:xfrm>
            <a:off x="371170" y="3374896"/>
            <a:ext cx="336529" cy="306594"/>
          </a:xfrm>
          <a:prstGeom prst="rect">
            <a:avLst/>
          </a:prstGeom>
          <a:noFill/>
          <a:ln>
            <a:noFill/>
          </a:ln>
        </p:spPr>
      </p:pic>
      <p:pic>
        <p:nvPicPr>
          <p:cNvPr id="132" name="Shape 132" descr="icon_newrelic_cf@2x.png"/>
          <p:cNvPicPr preferRelativeResize="0"/>
          <p:nvPr/>
        </p:nvPicPr>
        <p:blipFill rotWithShape="1">
          <a:blip r:embed="rId19">
            <a:alphaModFix/>
          </a:blip>
          <a:srcRect/>
          <a:stretch/>
        </p:blipFill>
        <p:spPr>
          <a:xfrm>
            <a:off x="1057554" y="3333110"/>
            <a:ext cx="310042" cy="325159"/>
          </a:xfrm>
          <a:prstGeom prst="rect">
            <a:avLst/>
          </a:prstGeom>
          <a:noFill/>
          <a:ln>
            <a:noFill/>
          </a:ln>
        </p:spPr>
      </p:pic>
      <p:pic>
        <p:nvPicPr>
          <p:cNvPr id="133" name="Shape 133" descr="icon-dynatrace.png"/>
          <p:cNvPicPr preferRelativeResize="0"/>
          <p:nvPr/>
        </p:nvPicPr>
        <p:blipFill rotWithShape="1">
          <a:blip r:embed="rId20">
            <a:alphaModFix/>
          </a:blip>
          <a:srcRect/>
          <a:stretch/>
        </p:blipFill>
        <p:spPr>
          <a:xfrm>
            <a:off x="371170" y="3676673"/>
            <a:ext cx="336529" cy="328974"/>
          </a:xfrm>
          <a:prstGeom prst="rect">
            <a:avLst/>
          </a:prstGeom>
          <a:noFill/>
          <a:ln>
            <a:noFill/>
          </a:ln>
        </p:spPr>
      </p:pic>
      <p:pic>
        <p:nvPicPr>
          <p:cNvPr id="134" name="Shape 134"/>
          <p:cNvPicPr preferRelativeResize="0"/>
          <p:nvPr/>
        </p:nvPicPr>
        <p:blipFill rotWithShape="1">
          <a:blip r:embed="rId21">
            <a:alphaModFix/>
          </a:blip>
          <a:srcRect b="31914"/>
          <a:stretch/>
        </p:blipFill>
        <p:spPr>
          <a:xfrm>
            <a:off x="2832339" y="3219806"/>
            <a:ext cx="613341" cy="284687"/>
          </a:xfrm>
          <a:prstGeom prst="rect">
            <a:avLst/>
          </a:prstGeom>
          <a:noFill/>
          <a:ln>
            <a:noFill/>
          </a:ln>
          <a:effectLst>
            <a:outerShdw blurRad="50799" dist="38100" dir="2700000" sx="97000" sy="97000" algn="tl" rotWithShape="0">
              <a:srgbClr val="000000">
                <a:alpha val="70588"/>
              </a:srgbClr>
            </a:outerShdw>
          </a:effectLst>
        </p:spPr>
      </p:pic>
      <p:pic>
        <p:nvPicPr>
          <p:cNvPr id="135" name="Shape 135"/>
          <p:cNvPicPr preferRelativeResize="0"/>
          <p:nvPr/>
        </p:nvPicPr>
        <p:blipFill rotWithShape="1">
          <a:blip r:embed="rId22">
            <a:alphaModFix/>
          </a:blip>
          <a:srcRect/>
          <a:stretch/>
        </p:blipFill>
        <p:spPr>
          <a:xfrm>
            <a:off x="2170634" y="4867923"/>
            <a:ext cx="447900" cy="125400"/>
          </a:xfrm>
          <a:prstGeom prst="rect">
            <a:avLst/>
          </a:prstGeom>
          <a:noFill/>
          <a:ln>
            <a:noFill/>
          </a:ln>
        </p:spPr>
      </p:pic>
      <p:pic>
        <p:nvPicPr>
          <p:cNvPr id="136" name="Shape 136" descr="openstack_logo.jpg"/>
          <p:cNvPicPr preferRelativeResize="0"/>
          <p:nvPr/>
        </p:nvPicPr>
        <p:blipFill rotWithShape="1">
          <a:blip r:embed="rId23">
            <a:alphaModFix/>
          </a:blip>
          <a:srcRect l="4286"/>
          <a:stretch/>
        </p:blipFill>
        <p:spPr>
          <a:xfrm>
            <a:off x="3901489" y="4840771"/>
            <a:ext cx="464700" cy="179700"/>
          </a:xfrm>
          <a:prstGeom prst="rect">
            <a:avLst/>
          </a:prstGeom>
          <a:noFill/>
          <a:ln>
            <a:noFill/>
          </a:ln>
        </p:spPr>
      </p:pic>
      <p:pic>
        <p:nvPicPr>
          <p:cNvPr id="137" name="Shape 137" descr="https://encrypted-tbn0.gstatic.com/images?q=tbn:ANd9GcRgWtweeNVNot_dJ1JZ4fATg5X0qxTniN17Zry9UylCHUwXFy8KJQ"/>
          <p:cNvPicPr preferRelativeResize="0"/>
          <p:nvPr/>
        </p:nvPicPr>
        <p:blipFill rotWithShape="1">
          <a:blip r:embed="rId24">
            <a:alphaModFix/>
          </a:blip>
          <a:srcRect/>
          <a:stretch/>
        </p:blipFill>
        <p:spPr>
          <a:xfrm>
            <a:off x="4988746" y="4768776"/>
            <a:ext cx="409032" cy="174356"/>
          </a:xfrm>
          <a:prstGeom prst="rect">
            <a:avLst/>
          </a:prstGeom>
          <a:noFill/>
          <a:ln>
            <a:noFill/>
          </a:ln>
        </p:spPr>
      </p:pic>
      <p:grpSp>
        <p:nvGrpSpPr>
          <p:cNvPr id="138" name="Shape 138"/>
          <p:cNvGrpSpPr/>
          <p:nvPr/>
        </p:nvGrpSpPr>
        <p:grpSpPr>
          <a:xfrm>
            <a:off x="6619595" y="4724402"/>
            <a:ext cx="624360" cy="258722"/>
            <a:chOff x="3650837" y="4531964"/>
            <a:chExt cx="925073" cy="327843"/>
          </a:xfrm>
        </p:grpSpPr>
        <p:pic>
          <p:nvPicPr>
            <p:cNvPr id="139" name="Shape 139"/>
            <p:cNvPicPr preferRelativeResize="0"/>
            <p:nvPr/>
          </p:nvPicPr>
          <p:blipFill rotWithShape="1">
            <a:blip r:embed="rId25">
              <a:alphaModFix/>
            </a:blip>
            <a:srcRect/>
            <a:stretch/>
          </p:blipFill>
          <p:spPr>
            <a:xfrm>
              <a:off x="3650837" y="4531964"/>
              <a:ext cx="327843" cy="327843"/>
            </a:xfrm>
            <a:prstGeom prst="rect">
              <a:avLst/>
            </a:prstGeom>
            <a:noFill/>
            <a:ln>
              <a:noFill/>
            </a:ln>
          </p:spPr>
        </p:pic>
        <p:sp>
          <p:nvSpPr>
            <p:cNvPr id="140" name="Shape 140"/>
            <p:cNvSpPr txBox="1"/>
            <p:nvPr/>
          </p:nvSpPr>
          <p:spPr>
            <a:xfrm>
              <a:off x="3805955" y="4531964"/>
              <a:ext cx="769955" cy="312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Azure</a:t>
              </a:r>
            </a:p>
          </p:txBody>
        </p:sp>
      </p:grpSp>
      <p:pic>
        <p:nvPicPr>
          <p:cNvPr id="141" name="Shape 141" descr="icon_elasticruntime@2x.png"/>
          <p:cNvPicPr preferRelativeResize="0"/>
          <p:nvPr/>
        </p:nvPicPr>
        <p:blipFill rotWithShape="1">
          <a:blip r:embed="rId26">
            <a:alphaModFix/>
          </a:blip>
          <a:srcRect/>
          <a:stretch/>
        </p:blipFill>
        <p:spPr>
          <a:xfrm>
            <a:off x="4458292" y="3637632"/>
            <a:ext cx="394516" cy="394516"/>
          </a:xfrm>
          <a:prstGeom prst="rect">
            <a:avLst/>
          </a:prstGeom>
          <a:noFill/>
          <a:ln>
            <a:noFill/>
          </a:ln>
        </p:spPr>
      </p:pic>
      <p:pic>
        <p:nvPicPr>
          <p:cNvPr id="142" name="Shape 142" descr="runc.png"/>
          <p:cNvPicPr preferRelativeResize="0"/>
          <p:nvPr/>
        </p:nvPicPr>
        <p:blipFill rotWithShape="1">
          <a:blip r:embed="rId27">
            <a:alphaModFix/>
          </a:blip>
          <a:srcRect/>
          <a:stretch/>
        </p:blipFill>
        <p:spPr>
          <a:xfrm>
            <a:off x="3998748" y="3219805"/>
            <a:ext cx="519912" cy="284687"/>
          </a:xfrm>
          <a:prstGeom prst="rect">
            <a:avLst/>
          </a:prstGeom>
          <a:noFill/>
          <a:ln>
            <a:noFill/>
          </a:ln>
        </p:spPr>
      </p:pic>
      <p:pic>
        <p:nvPicPr>
          <p:cNvPr id="143" name="Shape 143" descr="icon_spring_cloud_services_cf@2x.png"/>
          <p:cNvPicPr preferRelativeResize="0"/>
          <p:nvPr/>
        </p:nvPicPr>
        <p:blipFill rotWithShape="1">
          <a:blip r:embed="rId15">
            <a:alphaModFix/>
          </a:blip>
          <a:srcRect/>
          <a:stretch/>
        </p:blipFill>
        <p:spPr>
          <a:xfrm>
            <a:off x="5445116" y="2639930"/>
            <a:ext cx="345710" cy="345710"/>
          </a:xfrm>
          <a:prstGeom prst="rect">
            <a:avLst/>
          </a:prstGeom>
          <a:noFill/>
          <a:ln>
            <a:noFill/>
          </a:ln>
        </p:spPr>
      </p:pic>
      <p:pic>
        <p:nvPicPr>
          <p:cNvPr id="144" name="Shape 144" descr="icon_spring_cloud_services_cf@2x.png"/>
          <p:cNvPicPr preferRelativeResize="0"/>
          <p:nvPr/>
        </p:nvPicPr>
        <p:blipFill rotWithShape="1">
          <a:blip r:embed="rId15">
            <a:alphaModFix/>
          </a:blip>
          <a:srcRect/>
          <a:stretch/>
        </p:blipFill>
        <p:spPr>
          <a:xfrm>
            <a:off x="6692796" y="2561774"/>
            <a:ext cx="345600" cy="345600"/>
          </a:xfrm>
          <a:prstGeom prst="rect">
            <a:avLst/>
          </a:prstGeom>
          <a:noFill/>
          <a:ln>
            <a:noFill/>
          </a:ln>
        </p:spPr>
      </p:pic>
      <p:pic>
        <p:nvPicPr>
          <p:cNvPr id="145" name="Shape 145" descr="haproxy-load-balancer.png"/>
          <p:cNvPicPr preferRelativeResize="0"/>
          <p:nvPr/>
        </p:nvPicPr>
        <p:blipFill rotWithShape="1">
          <a:blip r:embed="rId28">
            <a:alphaModFix/>
          </a:blip>
          <a:srcRect/>
          <a:stretch/>
        </p:blipFill>
        <p:spPr>
          <a:xfrm>
            <a:off x="223907" y="4402576"/>
            <a:ext cx="577620" cy="433216"/>
          </a:xfrm>
          <a:prstGeom prst="rect">
            <a:avLst/>
          </a:prstGeom>
          <a:noFill/>
          <a:ln>
            <a:noFill/>
          </a:ln>
        </p:spPr>
      </p:pic>
      <p:pic>
        <p:nvPicPr>
          <p:cNvPr id="146" name="Shape 146" descr="icon_apigateway_cf@2x.png"/>
          <p:cNvPicPr preferRelativeResize="0"/>
          <p:nvPr/>
        </p:nvPicPr>
        <p:blipFill rotWithShape="1">
          <a:blip r:embed="rId29">
            <a:alphaModFix/>
          </a:blip>
          <a:srcRect/>
          <a:stretch/>
        </p:blipFill>
        <p:spPr>
          <a:xfrm>
            <a:off x="1051200" y="4402578"/>
            <a:ext cx="488148" cy="433216"/>
          </a:xfrm>
          <a:prstGeom prst="rect">
            <a:avLst/>
          </a:prstGeom>
          <a:noFill/>
          <a:ln>
            <a:noFill/>
          </a:ln>
        </p:spPr>
      </p:pic>
      <p:pic>
        <p:nvPicPr>
          <p:cNvPr id="147" name="Shape 147" descr="Bosh-logo.png"/>
          <p:cNvPicPr preferRelativeResize="0"/>
          <p:nvPr/>
        </p:nvPicPr>
        <p:blipFill rotWithShape="1">
          <a:blip r:embed="rId30">
            <a:alphaModFix/>
          </a:blip>
          <a:srcRect/>
          <a:stretch/>
        </p:blipFill>
        <p:spPr>
          <a:xfrm>
            <a:off x="4422124" y="4139993"/>
            <a:ext cx="460500" cy="346200"/>
          </a:xfrm>
          <a:prstGeom prst="rect">
            <a:avLst/>
          </a:prstGeom>
          <a:noFill/>
          <a:ln>
            <a:noFill/>
          </a:ln>
        </p:spPr>
      </p:pic>
      <p:pic>
        <p:nvPicPr>
          <p:cNvPr id="148" name="Shape 148" descr="icon_buildpacks@2x.png"/>
          <p:cNvPicPr preferRelativeResize="0"/>
          <p:nvPr/>
        </p:nvPicPr>
        <p:blipFill rotWithShape="1">
          <a:blip r:embed="rId31">
            <a:alphaModFix/>
          </a:blip>
          <a:srcRect/>
          <a:stretch/>
        </p:blipFill>
        <p:spPr>
          <a:xfrm>
            <a:off x="2650401" y="2531765"/>
            <a:ext cx="476595" cy="476595"/>
          </a:xfrm>
          <a:prstGeom prst="rect">
            <a:avLst/>
          </a:prstGeom>
          <a:noFill/>
          <a:ln>
            <a:noFill/>
          </a:ln>
        </p:spPr>
      </p:pic>
      <p:sp>
        <p:nvSpPr>
          <p:cNvPr id="149" name="Shape 149"/>
          <p:cNvSpPr txBox="1"/>
          <p:nvPr/>
        </p:nvSpPr>
        <p:spPr>
          <a:xfrm>
            <a:off x="171860" y="1265591"/>
            <a:ext cx="1465148"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MySQL</a:t>
            </a:r>
            <a:r>
              <a:rPr lang="en" sz="1000" b="0" i="0" u="none" strike="noStrike" cap="none">
                <a:solidFill>
                  <a:srgbClr val="008000"/>
                </a:solidFill>
                <a:latin typeface="Arial"/>
                <a:ea typeface="Arial"/>
                <a:cs typeface="Arial"/>
                <a:sym typeface="Arial"/>
              </a:rPr>
              <a:t>          </a:t>
            </a:r>
            <a:r>
              <a:rPr lang="en" sz="1000" b="1" i="0" u="none" strike="noStrike" cap="none">
                <a:solidFill>
                  <a:srgbClr val="008000"/>
                </a:solidFill>
                <a:latin typeface="Arial"/>
                <a:ea typeface="Arial"/>
                <a:cs typeface="Arial"/>
                <a:sym typeface="Arial"/>
              </a:rPr>
              <a:t>Gemfire</a:t>
            </a:r>
          </a:p>
        </p:txBody>
      </p:sp>
      <p:sp>
        <p:nvSpPr>
          <p:cNvPr id="150" name="Shape 150"/>
          <p:cNvSpPr txBox="1"/>
          <p:nvPr/>
        </p:nvSpPr>
        <p:spPr>
          <a:xfrm>
            <a:off x="208138" y="1898400"/>
            <a:ext cx="1465148"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Redis</a:t>
            </a:r>
            <a:r>
              <a:rPr lang="en" sz="1000" b="0" i="0" u="none" strike="noStrike" cap="none">
                <a:solidFill>
                  <a:srgbClr val="000000"/>
                </a:solidFill>
                <a:latin typeface="Arial"/>
                <a:ea typeface="Arial"/>
                <a:cs typeface="Arial"/>
                <a:sym typeface="Arial"/>
              </a:rPr>
              <a:t>        </a:t>
            </a:r>
            <a:r>
              <a:rPr lang="en" sz="1000" b="1" i="0" u="none" strike="noStrike" cap="none">
                <a:solidFill>
                  <a:srgbClr val="008000"/>
                </a:solidFill>
                <a:latin typeface="Arial"/>
                <a:ea typeface="Arial"/>
                <a:cs typeface="Arial"/>
                <a:sym typeface="Arial"/>
              </a:rPr>
              <a:t>Pivotal</a:t>
            </a:r>
            <a:r>
              <a:rPr lang="en" sz="1000" b="1" i="0" u="none" strike="noStrike" cap="none">
                <a:solidFill>
                  <a:srgbClr val="000000"/>
                </a:solidFill>
                <a:latin typeface="Arial"/>
                <a:ea typeface="Arial"/>
                <a:cs typeface="Arial"/>
                <a:sym typeface="Arial"/>
              </a:rPr>
              <a:t> </a:t>
            </a:r>
            <a:r>
              <a:rPr lang="en" sz="1000" b="1" i="0" u="none" strike="noStrike" cap="none">
                <a:solidFill>
                  <a:srgbClr val="008000"/>
                </a:solidFill>
                <a:latin typeface="Arial"/>
                <a:ea typeface="Arial"/>
                <a:cs typeface="Arial"/>
                <a:sym typeface="Arial"/>
              </a:rPr>
              <a:t>HD</a:t>
            </a:r>
          </a:p>
        </p:txBody>
      </p:sp>
      <p:sp>
        <p:nvSpPr>
          <p:cNvPr id="151" name="Shape 151"/>
          <p:cNvSpPr txBox="1"/>
          <p:nvPr/>
        </p:nvSpPr>
        <p:spPr>
          <a:xfrm>
            <a:off x="1861750" y="783500"/>
            <a:ext cx="624300" cy="276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200" b="1" i="0" u="none" strike="noStrike" cap="none">
                <a:solidFill>
                  <a:srgbClr val="008000"/>
                </a:solidFill>
                <a:latin typeface="Arial"/>
                <a:ea typeface="Arial"/>
                <a:cs typeface="Arial"/>
                <a:sym typeface="Arial"/>
              </a:rPr>
              <a:t>Gitlab</a:t>
            </a:r>
          </a:p>
        </p:txBody>
      </p:sp>
      <p:sp>
        <p:nvSpPr>
          <p:cNvPr id="152" name="Shape 152"/>
          <p:cNvSpPr txBox="1"/>
          <p:nvPr/>
        </p:nvSpPr>
        <p:spPr>
          <a:xfrm>
            <a:off x="3270783" y="979779"/>
            <a:ext cx="1458092"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Jenkins</a:t>
            </a:r>
            <a:r>
              <a:rPr lang="en" sz="1000" b="0" i="0" u="none" strike="noStrike" cap="none">
                <a:solidFill>
                  <a:srgbClr val="000000"/>
                </a:solidFill>
                <a:latin typeface="Arial"/>
                <a:ea typeface="Arial"/>
                <a:cs typeface="Arial"/>
                <a:sym typeface="Arial"/>
              </a:rPr>
              <a:t>    </a:t>
            </a:r>
            <a:r>
              <a:rPr lang="en" sz="1000" b="1" i="0" u="none" strike="noStrike" cap="none">
                <a:solidFill>
                  <a:srgbClr val="008000"/>
                </a:solidFill>
                <a:latin typeface="Arial"/>
                <a:ea typeface="Arial"/>
                <a:cs typeface="Arial"/>
                <a:sym typeface="Arial"/>
              </a:rPr>
              <a:t>Artifactory</a:t>
            </a:r>
            <a:r>
              <a:rPr lang="en" sz="1000" b="0" i="0" u="none" strike="noStrike" cap="none">
                <a:solidFill>
                  <a:srgbClr val="008000"/>
                </a:solidFill>
                <a:latin typeface="Arial"/>
                <a:ea typeface="Arial"/>
                <a:cs typeface="Arial"/>
                <a:sym typeface="Arial"/>
              </a:rPr>
              <a:t> </a:t>
            </a:r>
          </a:p>
        </p:txBody>
      </p:sp>
      <p:pic>
        <p:nvPicPr>
          <p:cNvPr id="153" name="Shape 153" descr="icon_buildpacks@2x.png"/>
          <p:cNvPicPr preferRelativeResize="0"/>
          <p:nvPr/>
        </p:nvPicPr>
        <p:blipFill rotWithShape="1">
          <a:blip r:embed="rId31">
            <a:alphaModFix/>
          </a:blip>
          <a:srcRect/>
          <a:stretch/>
        </p:blipFill>
        <p:spPr>
          <a:xfrm>
            <a:off x="2649572" y="1643872"/>
            <a:ext cx="421499" cy="421499"/>
          </a:xfrm>
          <a:prstGeom prst="rect">
            <a:avLst/>
          </a:prstGeom>
          <a:noFill/>
          <a:ln>
            <a:noFill/>
          </a:ln>
        </p:spPr>
      </p:pic>
      <p:sp>
        <p:nvSpPr>
          <p:cNvPr id="154" name="Shape 154"/>
          <p:cNvSpPr txBox="1"/>
          <p:nvPr/>
        </p:nvSpPr>
        <p:spPr>
          <a:xfrm>
            <a:off x="137319" y="2639930"/>
            <a:ext cx="1286424" cy="40010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Spring Cloud</a:t>
            </a:r>
          </a:p>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Dataflow</a:t>
            </a:r>
          </a:p>
        </p:txBody>
      </p:sp>
      <p:sp>
        <p:nvSpPr>
          <p:cNvPr id="155" name="Shape 155"/>
          <p:cNvSpPr txBox="1"/>
          <p:nvPr/>
        </p:nvSpPr>
        <p:spPr>
          <a:xfrm>
            <a:off x="5790826" y="3287348"/>
            <a:ext cx="828771"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RabbitMQ</a:t>
            </a:r>
          </a:p>
        </p:txBody>
      </p:sp>
      <p:sp>
        <p:nvSpPr>
          <p:cNvPr id="156" name="Shape 156"/>
          <p:cNvSpPr txBox="1"/>
          <p:nvPr/>
        </p:nvSpPr>
        <p:spPr>
          <a:xfrm>
            <a:off x="5221778" y="3741023"/>
            <a:ext cx="2054085"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PCF Elastic Runtime</a:t>
            </a:r>
          </a:p>
        </p:txBody>
      </p:sp>
      <p:sp>
        <p:nvSpPr>
          <p:cNvPr id="157" name="Shape 157"/>
          <p:cNvSpPr txBox="1"/>
          <p:nvPr/>
        </p:nvSpPr>
        <p:spPr>
          <a:xfrm>
            <a:off x="171863" y="4843182"/>
            <a:ext cx="1436286" cy="246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000"/>
              </a:buClr>
              <a:buSzPct val="25000"/>
              <a:buFont typeface="Arial"/>
              <a:buNone/>
            </a:pPr>
            <a:r>
              <a:rPr lang="en" sz="1000" b="1" i="0" u="none" strike="noStrike" cap="none">
                <a:solidFill>
                  <a:srgbClr val="008000"/>
                </a:solidFill>
                <a:latin typeface="Arial"/>
                <a:ea typeface="Arial"/>
                <a:cs typeface="Arial"/>
                <a:sym typeface="Arial"/>
              </a:rPr>
              <a:t>HA Proxy       Router</a:t>
            </a:r>
          </a:p>
        </p:txBody>
      </p:sp>
      <p:grpSp>
        <p:nvGrpSpPr>
          <p:cNvPr id="159" name="Shape 159"/>
          <p:cNvGrpSpPr/>
          <p:nvPr/>
        </p:nvGrpSpPr>
        <p:grpSpPr>
          <a:xfrm>
            <a:off x="7609491" y="2690242"/>
            <a:ext cx="1371022" cy="1050781"/>
            <a:chOff x="6775984" y="1967163"/>
            <a:chExt cx="1744133" cy="896937"/>
          </a:xfrm>
        </p:grpSpPr>
        <p:sp>
          <p:nvSpPr>
            <p:cNvPr id="160" name="Shape 160"/>
            <p:cNvSpPr/>
            <p:nvPr/>
          </p:nvSpPr>
          <p:spPr>
            <a:xfrm>
              <a:off x="6775984" y="1967163"/>
              <a:ext cx="1744133" cy="864803"/>
            </a:xfrm>
            <a:prstGeom prst="roundRect">
              <a:avLst>
                <a:gd name="adj" fmla="val 7589"/>
              </a:avLst>
            </a:prstGeom>
            <a:solidFill>
              <a:srgbClr val="D8D8D8"/>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 </a:t>
              </a:r>
            </a:p>
          </p:txBody>
        </p:sp>
        <p:grpSp>
          <p:nvGrpSpPr>
            <p:cNvPr id="161" name="Shape 161"/>
            <p:cNvGrpSpPr/>
            <p:nvPr/>
          </p:nvGrpSpPr>
          <p:grpSpPr>
            <a:xfrm>
              <a:off x="6847707" y="2014681"/>
              <a:ext cx="1613145" cy="849419"/>
              <a:chOff x="6430190" y="1230979"/>
              <a:chExt cx="1613145" cy="849419"/>
            </a:xfrm>
          </p:grpSpPr>
          <p:grpSp>
            <p:nvGrpSpPr>
              <p:cNvPr id="162" name="Shape 162"/>
              <p:cNvGrpSpPr/>
              <p:nvPr/>
            </p:nvGrpSpPr>
            <p:grpSpPr>
              <a:xfrm>
                <a:off x="6430190" y="1230979"/>
                <a:ext cx="1613145" cy="568472"/>
                <a:chOff x="5490387" y="1527312"/>
                <a:chExt cx="1613145" cy="568472"/>
              </a:xfrm>
            </p:grpSpPr>
            <p:sp>
              <p:nvSpPr>
                <p:cNvPr id="163" name="Shape 163"/>
                <p:cNvSpPr/>
                <p:nvPr/>
              </p:nvSpPr>
              <p:spPr>
                <a:xfrm>
                  <a:off x="5490387" y="1527312"/>
                  <a:ext cx="1613145" cy="272143"/>
                </a:xfrm>
                <a:prstGeom prst="roundRect">
                  <a:avLst>
                    <a:gd name="adj" fmla="val 17740"/>
                  </a:avLst>
                </a:prstGeom>
                <a:solidFill>
                  <a:srgbClr val="33928A"/>
                </a:solidFill>
                <a:ln w="9525" cap="flat" cmpd="sng">
                  <a:no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 sz="1200" b="0" i="0" u="none" strike="noStrike" cap="none">
                      <a:solidFill>
                        <a:srgbClr val="F2F2F2"/>
                      </a:solidFill>
                      <a:latin typeface="Calibri"/>
                      <a:ea typeface="Calibri"/>
                      <a:cs typeface="Calibri"/>
                      <a:sym typeface="Calibri"/>
                    </a:rPr>
                    <a:t>Service Broker</a:t>
                  </a:r>
                </a:p>
              </p:txBody>
            </p:sp>
            <p:sp>
              <p:nvSpPr>
                <p:cNvPr id="164" name="Shape 164"/>
                <p:cNvSpPr/>
                <p:nvPr/>
              </p:nvSpPr>
              <p:spPr>
                <a:xfrm>
                  <a:off x="5490387" y="1823641"/>
                  <a:ext cx="1613145" cy="272143"/>
                </a:xfrm>
                <a:prstGeom prst="roundRect">
                  <a:avLst>
                    <a:gd name="adj" fmla="val 17740"/>
                  </a:avLst>
                </a:prstGeom>
                <a:solidFill>
                  <a:srgbClr val="33928A"/>
                </a:solidFill>
                <a:ln w="9525" cap="flat" cmpd="sng">
                  <a:no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dirty="0" smtClean="0">
                      <a:solidFill>
                        <a:srgbClr val="F2F2F2"/>
                      </a:solidFill>
                      <a:latin typeface="Calibri"/>
                      <a:ea typeface="Calibri"/>
                      <a:cs typeface="Calibri"/>
                      <a:sym typeface="Calibri"/>
                    </a:rPr>
                    <a:t>PCF Managed</a:t>
                  </a:r>
                  <a:endParaRPr lang="en" sz="1200" b="0" i="0" u="none" strike="noStrike" cap="none" dirty="0">
                    <a:solidFill>
                      <a:srgbClr val="F2F2F2"/>
                    </a:solidFill>
                    <a:latin typeface="Calibri"/>
                    <a:ea typeface="Calibri"/>
                    <a:cs typeface="Calibri"/>
                    <a:sym typeface="Calibri"/>
                  </a:endParaRPr>
                </a:p>
              </p:txBody>
            </p:sp>
            <p:sp>
              <p:nvSpPr>
                <p:cNvPr id="165" name="Shape 165"/>
                <p:cNvSpPr/>
                <p:nvPr/>
              </p:nvSpPr>
              <p:spPr>
                <a:xfrm>
                  <a:off x="6846607" y="1563850"/>
                  <a:ext cx="194025" cy="194020"/>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grpSp>
          <p:sp>
            <p:nvSpPr>
              <p:cNvPr id="166" name="Shape 166"/>
              <p:cNvSpPr txBox="1"/>
              <p:nvPr/>
            </p:nvSpPr>
            <p:spPr>
              <a:xfrm>
                <a:off x="6431577" y="1803399"/>
                <a:ext cx="1536944" cy="2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110" b="0" i="0" u="none" strike="noStrike" cap="none" dirty="0" smtClean="0">
                    <a:solidFill>
                      <a:schemeClr val="dk1"/>
                    </a:solidFill>
                    <a:latin typeface="Arial"/>
                    <a:ea typeface="Arial"/>
                    <a:cs typeface="Arial"/>
                    <a:sym typeface="Arial"/>
                  </a:rPr>
                  <a:t>PCF Provided</a:t>
                </a:r>
              </a:p>
            </p:txBody>
          </p:sp>
          <p:sp>
            <p:nvSpPr>
              <p:cNvPr id="167" name="Shape 167"/>
              <p:cNvSpPr/>
              <p:nvPr/>
            </p:nvSpPr>
            <p:spPr>
              <a:xfrm>
                <a:off x="7807128" y="1574578"/>
                <a:ext cx="160006" cy="152621"/>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450" b="0" i="0" u="none" strike="noStrike" cap="none">
                  <a:solidFill>
                    <a:schemeClr val="lt1"/>
                  </a:solidFill>
                  <a:latin typeface="Arial"/>
                  <a:ea typeface="Arial"/>
                  <a:cs typeface="Arial"/>
                  <a:sym typeface="Arial"/>
                </a:endParaRPr>
              </a:p>
            </p:txBody>
          </p:sp>
        </p:grpSp>
      </p:grpSp>
      <p:grpSp>
        <p:nvGrpSpPr>
          <p:cNvPr id="168" name="Shape 168"/>
          <p:cNvGrpSpPr/>
          <p:nvPr/>
        </p:nvGrpSpPr>
        <p:grpSpPr>
          <a:xfrm>
            <a:off x="7623566" y="3806548"/>
            <a:ext cx="1372112" cy="1050779"/>
            <a:chOff x="6774597" y="1967163"/>
            <a:chExt cx="1745520" cy="896935"/>
          </a:xfrm>
        </p:grpSpPr>
        <p:sp>
          <p:nvSpPr>
            <p:cNvPr id="169" name="Shape 169"/>
            <p:cNvSpPr/>
            <p:nvPr/>
          </p:nvSpPr>
          <p:spPr>
            <a:xfrm>
              <a:off x="6775984" y="1967163"/>
              <a:ext cx="1744133" cy="864803"/>
            </a:xfrm>
            <a:prstGeom prst="roundRect">
              <a:avLst>
                <a:gd name="adj" fmla="val 7589"/>
              </a:avLst>
            </a:prstGeom>
            <a:solidFill>
              <a:srgbClr val="D8D8D8"/>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 </a:t>
              </a:r>
            </a:p>
          </p:txBody>
        </p:sp>
        <p:grpSp>
          <p:nvGrpSpPr>
            <p:cNvPr id="170" name="Shape 170"/>
            <p:cNvGrpSpPr/>
            <p:nvPr/>
          </p:nvGrpSpPr>
          <p:grpSpPr>
            <a:xfrm>
              <a:off x="6774597" y="2014681"/>
              <a:ext cx="1686255" cy="849417"/>
              <a:chOff x="6357080" y="1230979"/>
              <a:chExt cx="1686255" cy="849417"/>
            </a:xfrm>
          </p:grpSpPr>
          <p:grpSp>
            <p:nvGrpSpPr>
              <p:cNvPr id="171" name="Shape 171"/>
              <p:cNvGrpSpPr/>
              <p:nvPr/>
            </p:nvGrpSpPr>
            <p:grpSpPr>
              <a:xfrm>
                <a:off x="6430190" y="1230979"/>
                <a:ext cx="1613145" cy="568472"/>
                <a:chOff x="5490387" y="1527312"/>
                <a:chExt cx="1613145" cy="568472"/>
              </a:xfrm>
            </p:grpSpPr>
            <p:sp>
              <p:nvSpPr>
                <p:cNvPr id="172" name="Shape 172"/>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 sz="1200" b="0" i="0" u="none" strike="noStrike" cap="none">
                      <a:solidFill>
                        <a:srgbClr val="F2F2F2"/>
                      </a:solidFill>
                      <a:latin typeface="Calibri"/>
                      <a:ea typeface="Calibri"/>
                      <a:cs typeface="Calibri"/>
                      <a:sym typeface="Calibri"/>
                    </a:rPr>
                    <a:t>Service Broker</a:t>
                  </a:r>
                </a:p>
              </p:txBody>
            </p:sp>
            <p:sp>
              <p:nvSpPr>
                <p:cNvPr id="173" name="Shape 173"/>
                <p:cNvSpPr/>
                <p:nvPr/>
              </p:nvSpPr>
              <p:spPr>
                <a:xfrm>
                  <a:off x="5490387" y="1823641"/>
                  <a:ext cx="1613145"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dirty="0" smtClean="0">
                      <a:solidFill>
                        <a:srgbClr val="F2F2F2"/>
                      </a:solidFill>
                      <a:latin typeface="Calibri"/>
                      <a:ea typeface="Calibri"/>
                      <a:cs typeface="Calibri"/>
                      <a:sym typeface="Calibri"/>
                    </a:rPr>
                    <a:t>Corp Managed</a:t>
                  </a:r>
                </a:p>
                <a:p>
                  <a:pPr marL="0" marR="0" lvl="0" indent="0" algn="l" rtl="0">
                    <a:lnSpc>
                      <a:spcPct val="100000"/>
                    </a:lnSpc>
                    <a:spcBef>
                      <a:spcPts val="0"/>
                    </a:spcBef>
                    <a:spcAft>
                      <a:spcPts val="0"/>
                    </a:spcAft>
                    <a:buClr>
                      <a:srgbClr val="F2F2F2"/>
                    </a:buClr>
                    <a:buSzPct val="25000"/>
                    <a:buFont typeface="Calibri"/>
                    <a:buNone/>
                  </a:pPr>
                  <a:r>
                    <a:rPr lang="en-US" sz="1200" dirty="0" smtClean="0">
                      <a:solidFill>
                        <a:srgbClr val="F2F2F2"/>
                      </a:solidFill>
                      <a:latin typeface="Calibri"/>
                      <a:ea typeface="Calibri"/>
                      <a:cs typeface="Calibri"/>
                      <a:sym typeface="Calibri"/>
                    </a:rPr>
                    <a:t>(or external)</a:t>
                  </a:r>
                  <a:endParaRPr lang="en" sz="1200" b="0" i="0" u="none" strike="noStrike" cap="none" dirty="0">
                    <a:solidFill>
                      <a:srgbClr val="F2F2F2"/>
                    </a:solidFill>
                    <a:latin typeface="Calibri"/>
                    <a:ea typeface="Calibri"/>
                    <a:cs typeface="Calibri"/>
                    <a:sym typeface="Calibri"/>
                  </a:endParaRPr>
                </a:p>
              </p:txBody>
            </p:sp>
            <p:sp>
              <p:nvSpPr>
                <p:cNvPr id="174" name="Shape 174"/>
                <p:cNvSpPr/>
                <p:nvPr/>
              </p:nvSpPr>
              <p:spPr>
                <a:xfrm>
                  <a:off x="6846607" y="1563850"/>
                  <a:ext cx="194025" cy="194020"/>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grpSp>
          <p:sp>
            <p:nvSpPr>
              <p:cNvPr id="175" name="Shape 175"/>
              <p:cNvSpPr txBox="1"/>
              <p:nvPr/>
            </p:nvSpPr>
            <p:spPr>
              <a:xfrm>
                <a:off x="6357080" y="1799452"/>
                <a:ext cx="1686255" cy="28094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110" b="0" i="0" u="none" strike="noStrike" cap="none" dirty="0" smtClean="0">
                    <a:solidFill>
                      <a:schemeClr val="dk1"/>
                    </a:solidFill>
                    <a:latin typeface="Arial"/>
                    <a:ea typeface="Arial"/>
                    <a:cs typeface="Arial"/>
                    <a:sym typeface="Arial"/>
                  </a:rPr>
                  <a:t>User Provided</a:t>
                </a:r>
                <a:endParaRPr lang="en" sz="1110" b="0" i="0" u="none" strike="noStrike" cap="none" dirty="0">
                  <a:solidFill>
                    <a:schemeClr val="dk1"/>
                  </a:solidFill>
                  <a:latin typeface="Arial"/>
                  <a:ea typeface="Arial"/>
                  <a:cs typeface="Arial"/>
                  <a:sym typeface="Arial"/>
                </a:endParaRPr>
              </a:p>
            </p:txBody>
          </p:sp>
          <p:sp>
            <p:nvSpPr>
              <p:cNvPr id="176" name="Shape 176"/>
              <p:cNvSpPr/>
              <p:nvPr/>
            </p:nvSpPr>
            <p:spPr>
              <a:xfrm>
                <a:off x="7807128" y="1574578"/>
                <a:ext cx="160006" cy="152621"/>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450" b="0" i="0" u="none" strike="noStrike" cap="none">
                  <a:solidFill>
                    <a:schemeClr val="lt1"/>
                  </a:solidFill>
                  <a:latin typeface="Arial"/>
                  <a:ea typeface="Arial"/>
                  <a:cs typeface="Arial"/>
                  <a:sym typeface="Arial"/>
                </a:endParaRPr>
              </a:p>
            </p:txBody>
          </p:sp>
        </p:grpSp>
      </p:grpSp>
      <p:grpSp>
        <p:nvGrpSpPr>
          <p:cNvPr id="177" name="Shape 177"/>
          <p:cNvGrpSpPr/>
          <p:nvPr/>
        </p:nvGrpSpPr>
        <p:grpSpPr>
          <a:xfrm>
            <a:off x="7609490" y="710724"/>
            <a:ext cx="1534508" cy="872326"/>
            <a:chOff x="6775984" y="840178"/>
            <a:chExt cx="1911650" cy="886964"/>
          </a:xfrm>
        </p:grpSpPr>
        <p:sp>
          <p:nvSpPr>
            <p:cNvPr id="178" name="Shape 178"/>
            <p:cNvSpPr/>
            <p:nvPr/>
          </p:nvSpPr>
          <p:spPr>
            <a:xfrm>
              <a:off x="6775984" y="840178"/>
              <a:ext cx="1744133" cy="864803"/>
            </a:xfrm>
            <a:prstGeom prst="roundRect">
              <a:avLst>
                <a:gd name="adj" fmla="val 7589"/>
              </a:avLst>
            </a:prstGeom>
            <a:solidFill>
              <a:srgbClr val="D8D8D8"/>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 </a:t>
              </a:r>
            </a:p>
          </p:txBody>
        </p:sp>
        <p:grpSp>
          <p:nvGrpSpPr>
            <p:cNvPr id="179" name="Shape 179"/>
            <p:cNvGrpSpPr/>
            <p:nvPr/>
          </p:nvGrpSpPr>
          <p:grpSpPr>
            <a:xfrm>
              <a:off x="6847703" y="928524"/>
              <a:ext cx="1839931" cy="798618"/>
              <a:chOff x="1163919" y="1239446"/>
              <a:chExt cx="1839931" cy="798618"/>
            </a:xfrm>
          </p:grpSpPr>
          <p:grpSp>
            <p:nvGrpSpPr>
              <p:cNvPr id="180" name="Shape 180"/>
              <p:cNvGrpSpPr/>
              <p:nvPr/>
            </p:nvGrpSpPr>
            <p:grpSpPr>
              <a:xfrm>
                <a:off x="1163919" y="1239446"/>
                <a:ext cx="1621611" cy="568476"/>
                <a:chOff x="5481921" y="2721113"/>
                <a:chExt cx="1621611" cy="568476"/>
              </a:xfrm>
            </p:grpSpPr>
            <p:sp>
              <p:nvSpPr>
                <p:cNvPr id="181" name="Shape 181"/>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 sz="1000" b="0" i="0" u="none" strike="noStrike" cap="none">
                      <a:solidFill>
                        <a:srgbClr val="F2F2F2"/>
                      </a:solidFill>
                      <a:latin typeface="Calibri"/>
                      <a:ea typeface="Calibri"/>
                      <a:cs typeface="Calibri"/>
                      <a:sym typeface="Calibri"/>
                    </a:rPr>
                    <a:t>Ops Manager UI</a:t>
                  </a:r>
                </a:p>
              </p:txBody>
            </p:sp>
            <p:sp>
              <p:nvSpPr>
                <p:cNvPr id="182" name="Shape 182"/>
                <p:cNvSpPr/>
                <p:nvPr/>
              </p:nvSpPr>
              <p:spPr>
                <a:xfrm>
                  <a:off x="5490387" y="3017446"/>
                  <a:ext cx="1613145"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925" b="0" i="0" u="none" strike="noStrike" cap="none" dirty="0" smtClean="0">
                      <a:solidFill>
                        <a:srgbClr val="F2F2F2"/>
                      </a:solidFill>
                      <a:latin typeface="Calibri"/>
                      <a:ea typeface="Calibri"/>
                      <a:cs typeface="Calibri"/>
                      <a:sym typeface="Calibri"/>
                    </a:rPr>
                    <a:t>BOSH Director </a:t>
                  </a:r>
                </a:p>
                <a:p>
                  <a:pPr marL="0" marR="0" lvl="0" indent="0" algn="ctr" rtl="0">
                    <a:lnSpc>
                      <a:spcPct val="100000"/>
                    </a:lnSpc>
                    <a:spcBef>
                      <a:spcPts val="0"/>
                    </a:spcBef>
                    <a:spcAft>
                      <a:spcPts val="0"/>
                    </a:spcAft>
                    <a:buClr>
                      <a:srgbClr val="F2F2F2"/>
                    </a:buClr>
                    <a:buSzPct val="25000"/>
                    <a:buFont typeface="Calibri"/>
                    <a:buNone/>
                  </a:pPr>
                  <a:r>
                    <a:rPr lang="en-US" sz="925" dirty="0" smtClean="0">
                      <a:solidFill>
                        <a:srgbClr val="F2F2F2"/>
                      </a:solidFill>
                      <a:latin typeface="Calibri"/>
                      <a:ea typeface="Calibri"/>
                      <a:cs typeface="Calibri"/>
                      <a:sym typeface="Calibri"/>
                    </a:rPr>
                    <a:t>CF </a:t>
                  </a:r>
                  <a:r>
                    <a:rPr lang="en-US" sz="925" b="0" i="0" u="none" strike="noStrike" cap="none" dirty="0" smtClean="0">
                      <a:solidFill>
                        <a:srgbClr val="F2F2F2"/>
                      </a:solidFill>
                      <a:latin typeface="Calibri"/>
                      <a:ea typeface="Calibri"/>
                      <a:cs typeface="Calibri"/>
                      <a:sym typeface="Calibri"/>
                    </a:rPr>
                    <a:t>CLI + API</a:t>
                  </a:r>
                  <a:endParaRPr lang="en" sz="925" b="0" i="0" u="none" strike="noStrike" cap="none" dirty="0">
                    <a:solidFill>
                      <a:srgbClr val="F2F2F2"/>
                    </a:solidFill>
                    <a:latin typeface="Calibri"/>
                    <a:ea typeface="Calibri"/>
                    <a:cs typeface="Calibri"/>
                    <a:sym typeface="Calibri"/>
                  </a:endParaRPr>
                </a:p>
              </p:txBody>
            </p:sp>
            <p:sp>
              <p:nvSpPr>
                <p:cNvPr id="183" name="Shape 183"/>
                <p:cNvSpPr/>
                <p:nvPr/>
              </p:nvSpPr>
              <p:spPr>
                <a:xfrm rot="-2700000">
                  <a:off x="6784414" y="2806976"/>
                  <a:ext cx="269998" cy="98294"/>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grpSp>
          <p:sp>
            <p:nvSpPr>
              <p:cNvPr id="184" name="Shape 184"/>
              <p:cNvSpPr txBox="1"/>
              <p:nvPr/>
            </p:nvSpPr>
            <p:spPr>
              <a:xfrm>
                <a:off x="1169698" y="1761066"/>
                <a:ext cx="1834152" cy="276998"/>
              </a:xfrm>
              <a:prstGeom prst="rect">
                <a:avLst/>
              </a:prstGeom>
              <a:noFill/>
              <a:ln>
                <a:noFill/>
              </a:ln>
            </p:spPr>
            <p:txBody>
              <a:bodyPr lIns="91425" tIns="45700" rIns="91425" bIns="45700" anchor="t" anchorCtr="0">
                <a:noAutofit/>
              </a:bodyPr>
              <a:lstStyle/>
              <a:p>
                <a:pPr marL="0" marR="0" lvl="0" indent="0" rtl="0">
                  <a:lnSpc>
                    <a:spcPct val="100000"/>
                  </a:lnSpc>
                  <a:spcBef>
                    <a:spcPts val="0"/>
                  </a:spcBef>
                  <a:spcAft>
                    <a:spcPts val="0"/>
                  </a:spcAft>
                  <a:buClr>
                    <a:schemeClr val="dk1"/>
                  </a:buClr>
                  <a:buSzPct val="25000"/>
                  <a:buFont typeface="Arial"/>
                  <a:buNone/>
                </a:pPr>
                <a:r>
                  <a:rPr lang="en-US" sz="925" dirty="0" smtClean="0">
                    <a:solidFill>
                      <a:schemeClr val="dk1"/>
                    </a:solidFill>
                    <a:latin typeface="Arial"/>
                    <a:ea typeface="Arial"/>
                    <a:cs typeface="Arial"/>
                    <a:sym typeface="Arial"/>
                  </a:rPr>
                  <a:t>Ops </a:t>
                </a:r>
                <a:r>
                  <a:rPr lang="en" sz="925" b="0" i="0" u="none" strike="noStrike" cap="none" dirty="0" smtClean="0">
                    <a:solidFill>
                      <a:schemeClr val="dk1"/>
                    </a:solidFill>
                    <a:latin typeface="Arial"/>
                    <a:ea typeface="Arial"/>
                    <a:cs typeface="Arial"/>
                    <a:sym typeface="Arial"/>
                  </a:rPr>
                  <a:t>Manager</a:t>
                </a:r>
                <a:r>
                  <a:rPr lang="en-US" sz="925" b="0" i="0" u="none" strike="noStrike" cap="none" dirty="0" smtClean="0">
                    <a:solidFill>
                      <a:schemeClr val="dk1"/>
                    </a:solidFill>
                    <a:latin typeface="Arial"/>
                    <a:ea typeface="Arial"/>
                    <a:cs typeface="Arial"/>
                    <a:sym typeface="Arial"/>
                  </a:rPr>
                  <a:t> (Admin)</a:t>
                </a:r>
                <a:endParaRPr lang="en" sz="925" b="0" i="0" u="none" strike="noStrike" cap="none" dirty="0">
                  <a:solidFill>
                    <a:schemeClr val="dk1"/>
                  </a:solidFill>
                  <a:latin typeface="Arial"/>
                  <a:ea typeface="Arial"/>
                  <a:cs typeface="Arial"/>
                  <a:sym typeface="Arial"/>
                </a:endParaRPr>
              </a:p>
            </p:txBody>
          </p:sp>
        </p:grpSp>
      </p:grpSp>
      <p:pic>
        <p:nvPicPr>
          <p:cNvPr id="185" name="Shape 185" descr="logo.png"/>
          <p:cNvPicPr preferRelativeResize="0"/>
          <p:nvPr/>
        </p:nvPicPr>
        <p:blipFill rotWithShape="1">
          <a:blip r:embed="rId32">
            <a:alphaModFix/>
          </a:blip>
          <a:srcRect/>
          <a:stretch/>
        </p:blipFill>
        <p:spPr>
          <a:xfrm>
            <a:off x="1014384" y="3653310"/>
            <a:ext cx="415958" cy="383267"/>
          </a:xfrm>
          <a:prstGeom prst="rect">
            <a:avLst/>
          </a:prstGeom>
          <a:noFill/>
          <a:ln>
            <a:noFill/>
          </a:ln>
        </p:spPr>
      </p:pic>
      <p:pic>
        <p:nvPicPr>
          <p:cNvPr id="186" name="Shape 186" descr="default_product_logo@2x-a3dd9ac57373d57a41532c366896def4.png"/>
          <p:cNvPicPr preferRelativeResize="0"/>
          <p:nvPr/>
        </p:nvPicPr>
        <p:blipFill rotWithShape="1">
          <a:blip r:embed="rId8">
            <a:alphaModFix/>
          </a:blip>
          <a:srcRect/>
          <a:stretch/>
        </p:blipFill>
        <p:spPr>
          <a:xfrm>
            <a:off x="6818100" y="1658877"/>
            <a:ext cx="384900" cy="357600"/>
          </a:xfrm>
          <a:prstGeom prst="rect">
            <a:avLst/>
          </a:prstGeom>
          <a:noFill/>
          <a:ln>
            <a:noFill/>
          </a:ln>
        </p:spPr>
      </p:pic>
      <p:grpSp>
        <p:nvGrpSpPr>
          <p:cNvPr id="187" name="Shape 177"/>
          <p:cNvGrpSpPr/>
          <p:nvPr/>
        </p:nvGrpSpPr>
        <p:grpSpPr>
          <a:xfrm>
            <a:off x="7623566" y="1724622"/>
            <a:ext cx="1400040" cy="872326"/>
            <a:chOff x="6775984" y="840178"/>
            <a:chExt cx="1744133" cy="886964"/>
          </a:xfrm>
        </p:grpSpPr>
        <p:sp>
          <p:nvSpPr>
            <p:cNvPr id="188" name="Shape 178"/>
            <p:cNvSpPr/>
            <p:nvPr/>
          </p:nvSpPr>
          <p:spPr>
            <a:xfrm>
              <a:off x="6775984" y="840178"/>
              <a:ext cx="1744133" cy="864803"/>
            </a:xfrm>
            <a:prstGeom prst="roundRect">
              <a:avLst>
                <a:gd name="adj" fmla="val 7589"/>
              </a:avLst>
            </a:prstGeom>
            <a:solidFill>
              <a:srgbClr val="D8D8D8"/>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 </a:t>
              </a:r>
            </a:p>
          </p:txBody>
        </p:sp>
        <p:grpSp>
          <p:nvGrpSpPr>
            <p:cNvPr id="189" name="Shape 179"/>
            <p:cNvGrpSpPr/>
            <p:nvPr/>
          </p:nvGrpSpPr>
          <p:grpSpPr>
            <a:xfrm>
              <a:off x="6847703" y="928524"/>
              <a:ext cx="1637620" cy="798618"/>
              <a:chOff x="1163919" y="1239446"/>
              <a:chExt cx="1637620" cy="798618"/>
            </a:xfrm>
          </p:grpSpPr>
          <p:grpSp>
            <p:nvGrpSpPr>
              <p:cNvPr id="190" name="Shape 180"/>
              <p:cNvGrpSpPr/>
              <p:nvPr/>
            </p:nvGrpSpPr>
            <p:grpSpPr>
              <a:xfrm>
                <a:off x="1163919" y="1239446"/>
                <a:ext cx="1637620" cy="568476"/>
                <a:chOff x="5481921" y="2721113"/>
                <a:chExt cx="1637620" cy="568476"/>
              </a:xfrm>
            </p:grpSpPr>
            <p:sp>
              <p:nvSpPr>
                <p:cNvPr id="192" name="Shape 181"/>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0" i="0" u="none" strike="noStrike" cap="none" dirty="0" smtClean="0">
                      <a:solidFill>
                        <a:srgbClr val="F2F2F2"/>
                      </a:solidFill>
                      <a:latin typeface="Calibri"/>
                      <a:ea typeface="Calibri"/>
                      <a:cs typeface="Calibri"/>
                      <a:sym typeface="Calibri"/>
                    </a:rPr>
                    <a:t>Apps </a:t>
                  </a:r>
                  <a:r>
                    <a:rPr lang="en" sz="1000" b="0" i="0" u="none" strike="noStrike" cap="none" dirty="0" smtClean="0">
                      <a:solidFill>
                        <a:srgbClr val="F2F2F2"/>
                      </a:solidFill>
                      <a:latin typeface="Calibri"/>
                      <a:ea typeface="Calibri"/>
                      <a:cs typeface="Calibri"/>
                      <a:sym typeface="Calibri"/>
                    </a:rPr>
                    <a:t>Manager </a:t>
                  </a:r>
                  <a:r>
                    <a:rPr lang="en" sz="1000" b="0" i="0" u="none" strike="noStrike" cap="none" dirty="0">
                      <a:solidFill>
                        <a:srgbClr val="F2F2F2"/>
                      </a:solidFill>
                      <a:latin typeface="Calibri"/>
                      <a:ea typeface="Calibri"/>
                      <a:cs typeface="Calibri"/>
                      <a:sym typeface="Calibri"/>
                    </a:rPr>
                    <a:t>UI</a:t>
                  </a:r>
                </a:p>
              </p:txBody>
            </p:sp>
            <p:sp>
              <p:nvSpPr>
                <p:cNvPr id="193" name="Shape 182"/>
                <p:cNvSpPr/>
                <p:nvPr/>
              </p:nvSpPr>
              <p:spPr>
                <a:xfrm>
                  <a:off x="5490387" y="3017446"/>
                  <a:ext cx="1629154" cy="272143"/>
                </a:xfrm>
                <a:prstGeom prst="roundRect">
                  <a:avLst>
                    <a:gd name="adj" fmla="val 17740"/>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925" b="0" i="0" u="none" strike="noStrike" cap="none" dirty="0" smtClean="0">
                      <a:solidFill>
                        <a:srgbClr val="F2F2F2"/>
                      </a:solidFill>
                      <a:latin typeface="Calibri"/>
                      <a:ea typeface="Calibri"/>
                      <a:cs typeface="Calibri"/>
                      <a:sym typeface="Calibri"/>
                    </a:rPr>
                    <a:t>Service Marketplace</a:t>
                  </a:r>
                </a:p>
                <a:p>
                  <a:pPr marL="0" marR="0" lvl="0" indent="0" algn="l" rtl="0">
                    <a:lnSpc>
                      <a:spcPct val="100000"/>
                    </a:lnSpc>
                    <a:spcBef>
                      <a:spcPts val="0"/>
                    </a:spcBef>
                    <a:spcAft>
                      <a:spcPts val="0"/>
                    </a:spcAft>
                    <a:buClr>
                      <a:srgbClr val="F2F2F2"/>
                    </a:buClr>
                    <a:buSzPct val="25000"/>
                    <a:buFont typeface="Calibri"/>
                    <a:buNone/>
                  </a:pPr>
                  <a:r>
                    <a:rPr lang="en-US" sz="925" b="0" i="0" u="none" strike="noStrike" cap="none" dirty="0" smtClean="0">
                      <a:solidFill>
                        <a:srgbClr val="F2F2F2"/>
                      </a:solidFill>
                      <a:latin typeface="Calibri"/>
                      <a:ea typeface="Calibri"/>
                      <a:cs typeface="Calibri"/>
                      <a:sym typeface="Calibri"/>
                    </a:rPr>
                    <a:t>CF CLI + API</a:t>
                  </a:r>
                  <a:endParaRPr lang="en" sz="925" b="0" i="0" u="none" strike="noStrike" cap="none" dirty="0">
                    <a:solidFill>
                      <a:srgbClr val="F2F2F2"/>
                    </a:solidFill>
                    <a:latin typeface="Calibri"/>
                    <a:ea typeface="Calibri"/>
                    <a:cs typeface="Calibri"/>
                    <a:sym typeface="Calibri"/>
                  </a:endParaRPr>
                </a:p>
              </p:txBody>
            </p:sp>
            <p:sp>
              <p:nvSpPr>
                <p:cNvPr id="194" name="Shape 183"/>
                <p:cNvSpPr/>
                <p:nvPr/>
              </p:nvSpPr>
              <p:spPr>
                <a:xfrm rot="-2700000">
                  <a:off x="6784414" y="2806976"/>
                  <a:ext cx="269998" cy="98294"/>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8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p:txBody>
            </p:sp>
          </p:grpSp>
          <p:sp>
            <p:nvSpPr>
              <p:cNvPr id="191" name="Shape 184"/>
              <p:cNvSpPr txBox="1"/>
              <p:nvPr/>
            </p:nvSpPr>
            <p:spPr>
              <a:xfrm>
                <a:off x="1169700" y="1761066"/>
                <a:ext cx="1587544" cy="2769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925" b="0" i="0" u="none" strike="noStrike" cap="none" dirty="0" smtClean="0">
                    <a:solidFill>
                      <a:schemeClr val="dk1"/>
                    </a:solidFill>
                    <a:latin typeface="Arial"/>
                    <a:ea typeface="Arial"/>
                    <a:cs typeface="Arial"/>
                    <a:sym typeface="Arial"/>
                  </a:rPr>
                  <a:t>Apps Manager (</a:t>
                </a:r>
                <a:r>
                  <a:rPr lang="en-US" sz="925" b="0" i="0" u="none" strike="noStrike" cap="none" dirty="0" err="1" smtClean="0">
                    <a:solidFill>
                      <a:schemeClr val="dk1"/>
                    </a:solidFill>
                    <a:latin typeface="Arial"/>
                    <a:ea typeface="Arial"/>
                    <a:cs typeface="Arial"/>
                    <a:sym typeface="Arial"/>
                  </a:rPr>
                  <a:t>Dev</a:t>
                </a:r>
                <a:r>
                  <a:rPr lang="en-US" sz="925" b="0" i="0" u="none" strike="noStrike" cap="none" dirty="0" smtClean="0">
                    <a:solidFill>
                      <a:schemeClr val="dk1"/>
                    </a:solidFill>
                    <a:latin typeface="Arial"/>
                    <a:ea typeface="Arial"/>
                    <a:cs typeface="Arial"/>
                    <a:sym typeface="Arial"/>
                  </a:rPr>
                  <a:t>)</a:t>
                </a:r>
                <a:endParaRPr lang="en" sz="925" b="0" i="0" u="none" strike="noStrike" cap="none" dirty="0">
                  <a:solidFill>
                    <a:schemeClr val="dk1"/>
                  </a:solidFill>
                  <a:latin typeface="Arial"/>
                  <a:ea typeface="Arial"/>
                  <a:cs typeface="Arial"/>
                  <a:sym typeface="Arial"/>
                </a:endParaRPr>
              </a:p>
            </p:txBody>
          </p:sp>
        </p:grpSp>
      </p:grpSp>
    </p:spTree>
    <p:extLst>
      <p:ext uri="{BB962C8B-B14F-4D97-AF65-F5344CB8AC3E}">
        <p14:creationId xmlns:p14="http://schemas.microsoft.com/office/powerpoint/2010/main" val="3611715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51" y="245072"/>
            <a:ext cx="8410499" cy="460500"/>
          </a:xfrm>
          <a:prstGeom prst="rect">
            <a:avLst/>
          </a:prstGeom>
        </p:spPr>
        <p:txBody>
          <a:bodyPr lIns="91425" tIns="91425" rIns="91425" bIns="91425" anchor="t" anchorCtr="0">
            <a:noAutofit/>
          </a:bodyPr>
          <a:lstStyle/>
          <a:p>
            <a:pPr lvl="0" rtl="0">
              <a:spcBef>
                <a:spcPts val="0"/>
              </a:spcBef>
              <a:buNone/>
            </a:pPr>
            <a:r>
              <a:rPr lang="en-US" sz="3600" b="1" dirty="0" smtClean="0">
                <a:solidFill>
                  <a:srgbClr val="00AE9E"/>
                </a:solidFill>
              </a:rPr>
              <a:t>Cloud Ready Poll </a:t>
            </a:r>
            <a:endParaRPr lang="en" sz="3600" b="1" baseline="30000" dirty="0">
              <a:solidFill>
                <a:srgbClr val="00AE9E"/>
              </a:solidFill>
            </a:endParaRPr>
          </a:p>
        </p:txBody>
      </p:sp>
      <p:sp>
        <p:nvSpPr>
          <p:cNvPr id="3" name="Rectangle 2"/>
          <p:cNvSpPr/>
          <p:nvPr/>
        </p:nvSpPr>
        <p:spPr>
          <a:xfrm>
            <a:off x="366751" y="1215798"/>
            <a:ext cx="8618487" cy="3539430"/>
          </a:xfrm>
          <a:prstGeom prst="rect">
            <a:avLst/>
          </a:prstGeom>
        </p:spPr>
        <p:txBody>
          <a:bodyPr wrap="square">
            <a:spAutoFit/>
          </a:bodyPr>
          <a:lstStyle/>
          <a:p>
            <a:pPr marL="457200" indent="-457200">
              <a:buFont typeface="Arial"/>
              <a:buChar char="•"/>
            </a:pPr>
            <a:r>
              <a:rPr lang="en-US" sz="3200" dirty="0" smtClean="0">
                <a:solidFill>
                  <a:schemeClr val="bg1"/>
                </a:solidFill>
              </a:rPr>
              <a:t>App upgrades require planned outage?</a:t>
            </a:r>
          </a:p>
          <a:p>
            <a:pPr marL="457200" indent="-457200">
              <a:buFont typeface="Arial"/>
              <a:buChar char="•"/>
            </a:pPr>
            <a:endParaRPr lang="en-US" sz="3200" dirty="0" smtClean="0">
              <a:solidFill>
                <a:schemeClr val="bg1"/>
              </a:solidFill>
            </a:endParaRPr>
          </a:p>
          <a:p>
            <a:pPr marL="457200" indent="-457200">
              <a:buFont typeface="Arial"/>
              <a:buChar char="•"/>
            </a:pPr>
            <a:r>
              <a:rPr lang="en-US" sz="3200" dirty="0" smtClean="0">
                <a:solidFill>
                  <a:schemeClr val="bg1"/>
                </a:solidFill>
              </a:rPr>
              <a:t>Apps are hard to scale up or scale down?</a:t>
            </a:r>
          </a:p>
          <a:p>
            <a:endParaRPr lang="en-US" sz="3200" dirty="0" smtClean="0">
              <a:solidFill>
                <a:schemeClr val="bg1"/>
              </a:solidFill>
            </a:endParaRPr>
          </a:p>
          <a:p>
            <a:pPr marL="457200" indent="-457200">
              <a:buFont typeface="Arial"/>
              <a:buChar char="•"/>
            </a:pPr>
            <a:r>
              <a:rPr lang="en-US" sz="3200" dirty="0">
                <a:solidFill>
                  <a:schemeClr val="bg1"/>
                </a:solidFill>
              </a:rPr>
              <a:t>App downtime when pulling cables at random in the </a:t>
            </a:r>
            <a:r>
              <a:rPr lang="en-US" sz="3200" dirty="0" smtClean="0">
                <a:solidFill>
                  <a:schemeClr val="bg1"/>
                </a:solidFill>
              </a:rPr>
              <a:t>datacenter?</a:t>
            </a:r>
            <a:endParaRPr lang="en-US" sz="3200" dirty="0">
              <a:solidFill>
                <a:schemeClr val="bg1"/>
              </a:solidFill>
            </a:endParaRPr>
          </a:p>
          <a:p>
            <a:endParaRPr lang="en-US" sz="3200" dirty="0" smtClean="0">
              <a:solidFill>
                <a:schemeClr val="bg1"/>
              </a:solidFill>
            </a:endParaRPr>
          </a:p>
        </p:txBody>
      </p:sp>
      <p:sp>
        <p:nvSpPr>
          <p:cNvPr id="4" name="Slide Number Placeholder 1"/>
          <p:cNvSpPr txBox="1">
            <a:spLocks/>
          </p:cNvSpPr>
          <p:nvPr/>
        </p:nvSpPr>
        <p:spPr>
          <a:xfrm>
            <a:off x="48247" y="483837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13</a:t>
            </a:fld>
            <a:endParaRPr lang="en-US" sz="1050" dirty="0">
              <a:solidFill>
                <a:schemeClr val="bg1">
                  <a:lumMod val="65000"/>
                </a:schemeClr>
              </a:solidFill>
            </a:endParaRPr>
          </a:p>
        </p:txBody>
      </p:sp>
    </p:spTree>
    <p:extLst>
      <p:ext uri="{BB962C8B-B14F-4D97-AF65-F5344CB8AC3E}">
        <p14:creationId xmlns:p14="http://schemas.microsoft.com/office/powerpoint/2010/main" val="20879462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51" y="245072"/>
            <a:ext cx="8410499" cy="460500"/>
          </a:xfrm>
          <a:prstGeom prst="rect">
            <a:avLst/>
          </a:prstGeom>
        </p:spPr>
        <p:txBody>
          <a:bodyPr lIns="91425" tIns="91425" rIns="91425" bIns="91425" anchor="t" anchorCtr="0">
            <a:noAutofit/>
          </a:bodyPr>
          <a:lstStyle/>
          <a:p>
            <a:pPr lvl="0" rtl="0">
              <a:spcBef>
                <a:spcPts val="0"/>
              </a:spcBef>
              <a:buNone/>
            </a:pPr>
            <a:r>
              <a:rPr lang="en-US" sz="3600" b="1" dirty="0" smtClean="0">
                <a:solidFill>
                  <a:srgbClr val="00AE9E"/>
                </a:solidFill>
              </a:rPr>
              <a:t>It Takes a </a:t>
            </a:r>
            <a:r>
              <a:rPr lang="en-US" sz="3600" b="1" dirty="0" smtClean="0">
                <a:solidFill>
                  <a:srgbClr val="FFFFFF"/>
                </a:solidFill>
              </a:rPr>
              <a:t>Platform</a:t>
            </a:r>
            <a:endParaRPr lang="en" sz="3600" b="1" baseline="30000" dirty="0">
              <a:solidFill>
                <a:srgbClr val="FFFFFF"/>
              </a:solidFill>
            </a:endParaRPr>
          </a:p>
        </p:txBody>
      </p:sp>
      <p:sp>
        <p:nvSpPr>
          <p:cNvPr id="3" name="Rectangle 2"/>
          <p:cNvSpPr/>
          <p:nvPr/>
        </p:nvSpPr>
        <p:spPr>
          <a:xfrm>
            <a:off x="1028225" y="1636943"/>
            <a:ext cx="7087551" cy="2308324"/>
          </a:xfrm>
          <a:prstGeom prst="rect">
            <a:avLst/>
          </a:prstGeom>
        </p:spPr>
        <p:txBody>
          <a:bodyPr wrap="square">
            <a:spAutoFit/>
          </a:bodyPr>
          <a:lstStyle/>
          <a:p>
            <a:pPr algn="ctr"/>
            <a:r>
              <a:rPr lang="en-US" sz="3600" dirty="0" smtClean="0">
                <a:solidFill>
                  <a:schemeClr val="bg1">
                    <a:lumMod val="85000"/>
                  </a:schemeClr>
                </a:solidFill>
              </a:rPr>
              <a:t>An end-to-end </a:t>
            </a:r>
            <a:r>
              <a:rPr lang="en-US" sz="3600" i="1" dirty="0" smtClean="0">
                <a:solidFill>
                  <a:schemeClr val="accent6"/>
                </a:solidFill>
              </a:rPr>
              <a:t>structured platform </a:t>
            </a:r>
            <a:r>
              <a:rPr lang="en-US" sz="3600" dirty="0" smtClean="0">
                <a:solidFill>
                  <a:schemeClr val="bg1">
                    <a:lumMod val="85000"/>
                  </a:schemeClr>
                </a:solidFill>
              </a:rPr>
              <a:t>makes resilient distributed App </a:t>
            </a:r>
          </a:p>
          <a:p>
            <a:pPr algn="ctr"/>
            <a:r>
              <a:rPr lang="en-US" sz="3600" dirty="0" smtClean="0">
                <a:solidFill>
                  <a:schemeClr val="bg1">
                    <a:lumMod val="85000"/>
                  </a:schemeClr>
                </a:solidFill>
              </a:rPr>
              <a:t>best practices, a </a:t>
            </a:r>
            <a:r>
              <a:rPr lang="en-US" sz="3600" dirty="0" smtClean="0">
                <a:solidFill>
                  <a:schemeClr val="accent6"/>
                </a:solidFill>
              </a:rPr>
              <a:t>turn-key</a:t>
            </a:r>
            <a:r>
              <a:rPr lang="en-US" sz="3600" dirty="0" smtClean="0">
                <a:solidFill>
                  <a:schemeClr val="bg1"/>
                </a:solidFill>
              </a:rPr>
              <a:t>,</a:t>
            </a:r>
            <a:r>
              <a:rPr lang="en-US" sz="3600" dirty="0" smtClean="0">
                <a:solidFill>
                  <a:schemeClr val="accent6"/>
                </a:solidFill>
              </a:rPr>
              <a:t> </a:t>
            </a:r>
          </a:p>
          <a:p>
            <a:pPr algn="ctr"/>
            <a:r>
              <a:rPr lang="en-US" sz="3600" i="1" dirty="0" smtClean="0">
                <a:solidFill>
                  <a:srgbClr val="FFC85F"/>
                </a:solidFill>
              </a:rPr>
              <a:t>first practice</a:t>
            </a:r>
          </a:p>
        </p:txBody>
      </p:sp>
      <p:sp>
        <p:nvSpPr>
          <p:cNvPr id="4" name="Slide Number Placeholder 1"/>
          <p:cNvSpPr txBox="1">
            <a:spLocks/>
          </p:cNvSpPr>
          <p:nvPr/>
        </p:nvSpPr>
        <p:spPr>
          <a:xfrm>
            <a:off x="48247" y="483837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14</a:t>
            </a:fld>
            <a:endParaRPr lang="en-US" sz="1050" dirty="0">
              <a:solidFill>
                <a:schemeClr val="bg1">
                  <a:lumMod val="65000"/>
                </a:schemeClr>
              </a:solidFill>
            </a:endParaRPr>
          </a:p>
        </p:txBody>
      </p:sp>
    </p:spTree>
    <p:extLst>
      <p:ext uri="{BB962C8B-B14F-4D97-AF65-F5344CB8AC3E}">
        <p14:creationId xmlns:p14="http://schemas.microsoft.com/office/powerpoint/2010/main" val="22802917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15464" y="95250"/>
            <a:ext cx="8410574" cy="460374"/>
          </a:xfrm>
        </p:spPr>
        <p:txBody>
          <a:bodyPr/>
          <a:lstStyle/>
          <a:p>
            <a:pPr algn="l"/>
            <a:r>
              <a:rPr lang="en-US" sz="3200" b="1" dirty="0" smtClean="0">
                <a:solidFill>
                  <a:schemeClr val="accent2"/>
                </a:solidFill>
              </a:rPr>
              <a:t>Path to </a:t>
            </a:r>
            <a:r>
              <a:rPr lang="en-US" sz="3200" b="1" dirty="0" smtClean="0">
                <a:solidFill>
                  <a:srgbClr val="FFFFFF"/>
                </a:solidFill>
              </a:rPr>
              <a:t>Full Stack </a:t>
            </a:r>
            <a:r>
              <a:rPr lang="en-US" sz="3200" b="1" dirty="0" smtClean="0">
                <a:solidFill>
                  <a:srgbClr val="008774"/>
                </a:solidFill>
              </a:rPr>
              <a:t>Automation</a:t>
            </a:r>
            <a:endParaRPr lang="en-US" sz="3200" b="1" dirty="0">
              <a:solidFill>
                <a:srgbClr val="008774"/>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accent6"/>
                  </a:solidFill>
                  <a:effectLst/>
                  <a:uLnTx/>
                  <a:uFillTx/>
                  <a:ea typeface="Calibri"/>
                  <a:cs typeface="Calibri"/>
                </a:rPr>
                <a:t>   </a:t>
              </a:r>
              <a:r>
                <a:rPr kumimoji="0" lang="en-US" sz="1600" b="1" i="0" u="none" strike="noStrike" kern="1200" cap="none" spc="0" normalizeH="0" baseline="0" noProof="0" dirty="0" smtClean="0">
                  <a:ln>
                    <a:noFill/>
                  </a:ln>
                  <a:solidFill>
                    <a:schemeClr val="accent6"/>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accent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FC85F"/>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solidFill>
                    <a:schemeClr val="bg1"/>
                  </a:solid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grpSp>
        <p:nvGrpSpPr>
          <p:cNvPr id="4" name="Group 3"/>
          <p:cNvGrpSpPr/>
          <p:nvPr/>
        </p:nvGrpSpPr>
        <p:grpSpPr>
          <a:xfrm>
            <a:off x="6957977" y="835533"/>
            <a:ext cx="2010836" cy="769747"/>
            <a:chOff x="6957977" y="835533"/>
            <a:chExt cx="2010836" cy="769747"/>
          </a:xfrm>
        </p:grpSpPr>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grpSp>
      <p:grpSp>
        <p:nvGrpSpPr>
          <p:cNvPr id="3" name="Group 2"/>
          <p:cNvGrpSpPr/>
          <p:nvPr/>
        </p:nvGrpSpPr>
        <p:grpSpPr>
          <a:xfrm>
            <a:off x="5255329" y="1341402"/>
            <a:ext cx="3635353" cy="2806606"/>
            <a:chOff x="5255329" y="1341402"/>
            <a:chExt cx="3635353" cy="2806606"/>
          </a:xfrm>
        </p:grpSpPr>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FC85F"/>
                    </a:solidFill>
                    <a:effectLst/>
                    <a:uLnTx/>
                    <a:uFillTx/>
                    <a:ea typeface="Calibri"/>
                    <a:cs typeface="Calibri"/>
                  </a:rPr>
                  <a:t>Platforms</a:t>
                </a:r>
                <a:endParaRPr kumimoji="0" lang="en-US" sz="1600" b="1" i="0" u="none" strike="noStrike" kern="1200" cap="none" spc="0" normalizeH="0" baseline="0" noProof="0" dirty="0" smtClean="0">
                  <a:ln>
                    <a:noFill/>
                  </a:ln>
                  <a:solidFill>
                    <a:srgbClr val="FFC85F"/>
                  </a:solidFill>
                  <a:effectLst/>
                  <a:uLnTx/>
                  <a:uFillTx/>
                  <a:ea typeface="Calibri"/>
                  <a:cs typeface="Calibri"/>
                </a:endParaRP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55" name="Slide Number Placeholder 1"/>
          <p:cNvSpPr txBox="1">
            <a:spLocks/>
          </p:cNvSpPr>
          <p:nvPr/>
        </p:nvSpPr>
        <p:spPr>
          <a:xfrm>
            <a:off x="48247" y="4849918"/>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15</a:t>
            </a:fld>
            <a:endParaRPr lang="en-US" sz="1050" dirty="0">
              <a:solidFill>
                <a:schemeClr val="bg1">
                  <a:lumMod val="65000"/>
                </a:schemeClr>
              </a:solidFill>
            </a:endParaRPr>
          </a:p>
        </p:txBody>
      </p:sp>
    </p:spTree>
    <p:extLst>
      <p:ext uri="{BB962C8B-B14F-4D97-AF65-F5344CB8AC3E}">
        <p14:creationId xmlns:p14="http://schemas.microsoft.com/office/powerpoint/2010/main" val="16751361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ppt_y</p:attrName>
                                        </p:attrNameLst>
                                      </p:cBhvr>
                                      <p:tavLst>
                                        <p:tav tm="0">
                                          <p:val>
                                            <p:strVal val="#ppt_y+#ppt_h*1.125000"/>
                                          </p:val>
                                        </p:tav>
                                        <p:tav tm="100000">
                                          <p:val>
                                            <p:strVal val="#ppt_y"/>
                                          </p:val>
                                        </p:tav>
                                      </p:tavLst>
                                    </p:anim>
                                    <p:animEffect transition="in" filter="wipe(up)">
                                      <p:cBhvr>
                                        <p:cTn id="20" dur="500"/>
                                        <p:tgtEl>
                                          <p:spTgt spid="3"/>
                                        </p:tgtEl>
                                      </p:cBhvr>
                                    </p:animEffect>
                                  </p:childTnLst>
                                </p:cTn>
                              </p:par>
                            </p:childTnLst>
                          </p:cTn>
                        </p:par>
                        <p:par>
                          <p:cTn id="21" fill="hold">
                            <p:stCondLst>
                              <p:cond delay="500"/>
                            </p:stCondLst>
                            <p:childTnLst>
                              <p:par>
                                <p:cTn id="22" presetID="12" presetClass="entr" presetSubtype="4"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p:tgtEl>
                                          <p:spTgt spid="4"/>
                                        </p:tgtEl>
                                        <p:attrNameLst>
                                          <p:attrName>ppt_y</p:attrName>
                                        </p:attrNameLst>
                                      </p:cBhvr>
                                      <p:tavLst>
                                        <p:tav tm="0">
                                          <p:val>
                                            <p:strVal val="#ppt_y+#ppt_h*1.125000"/>
                                          </p:val>
                                        </p:tav>
                                        <p:tav tm="100000">
                                          <p:val>
                                            <p:strVal val="#ppt_y"/>
                                          </p:val>
                                        </p:tav>
                                      </p:tavLst>
                                    </p:anim>
                                    <p:animEffect transition="in" filter="wipe(up)">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grpSp>
        <p:nvGrpSpPr>
          <p:cNvPr id="7" name="Group 6"/>
          <p:cNvGrpSpPr/>
          <p:nvPr/>
        </p:nvGrpSpPr>
        <p:grpSpPr>
          <a:xfrm>
            <a:off x="1604819" y="4312219"/>
            <a:ext cx="5183908" cy="729872"/>
            <a:chOff x="184080" y="4377802"/>
            <a:chExt cx="4336746" cy="531523"/>
          </a:xfrm>
        </p:grpSpPr>
        <p:grpSp>
          <p:nvGrpSpPr>
            <p:cNvPr id="11" name="Group 10"/>
            <p:cNvGrpSpPr/>
            <p:nvPr/>
          </p:nvGrpSpPr>
          <p:grpSpPr>
            <a:xfrm>
              <a:off x="184080" y="4377802"/>
              <a:ext cx="1010802" cy="527416"/>
              <a:chOff x="184080" y="4448922"/>
              <a:chExt cx="1010802" cy="527416"/>
            </a:xfrm>
          </p:grpSpPr>
          <p:pic>
            <p:nvPicPr>
              <p:cNvPr id="22" name="Picture 21"/>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23" name="Picture 22"/>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2" name="Group 11"/>
            <p:cNvGrpSpPr/>
            <p:nvPr/>
          </p:nvGrpSpPr>
          <p:grpSpPr>
            <a:xfrm>
              <a:off x="2400043" y="4380286"/>
              <a:ext cx="1010802" cy="527416"/>
              <a:chOff x="2400043" y="4451406"/>
              <a:chExt cx="1010802" cy="527416"/>
            </a:xfrm>
          </p:grpSpPr>
          <p:pic>
            <p:nvPicPr>
              <p:cNvPr id="20" name="Picture 19"/>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21"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3" name="Group 12"/>
            <p:cNvGrpSpPr/>
            <p:nvPr/>
          </p:nvGrpSpPr>
          <p:grpSpPr>
            <a:xfrm>
              <a:off x="1286160" y="4378688"/>
              <a:ext cx="1010802" cy="527416"/>
              <a:chOff x="1286160" y="4449808"/>
              <a:chExt cx="1010802" cy="527416"/>
            </a:xfrm>
          </p:grpSpPr>
          <p:pic>
            <p:nvPicPr>
              <p:cNvPr id="18" name="Picture 17"/>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9" name="Picture 18"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4" name="Group 13"/>
            <p:cNvGrpSpPr/>
            <p:nvPr/>
          </p:nvGrpSpPr>
          <p:grpSpPr>
            <a:xfrm>
              <a:off x="3510024" y="4381909"/>
              <a:ext cx="1010802" cy="527416"/>
              <a:chOff x="3510024" y="4453029"/>
              <a:chExt cx="1010802" cy="527416"/>
            </a:xfrm>
          </p:grpSpPr>
          <p:pic>
            <p:nvPicPr>
              <p:cNvPr id="15" name="Picture 14"/>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6" name="Picture 15"/>
              <p:cNvPicPr>
                <a:picLocks noChangeAspect="1"/>
              </p:cNvPicPr>
              <p:nvPr/>
            </p:nvPicPr>
            <p:blipFill>
              <a:blip r:embed="rId7"/>
              <a:stretch>
                <a:fillRect/>
              </a:stretch>
            </p:blipFill>
            <p:spPr>
              <a:xfrm>
                <a:off x="3650837" y="4531964"/>
                <a:ext cx="327845" cy="327845"/>
              </a:xfrm>
              <a:prstGeom prst="rect">
                <a:avLst/>
              </a:prstGeom>
            </p:spPr>
          </p:pic>
          <p:sp>
            <p:nvSpPr>
              <p:cNvPr id="17" name="TextBox 16"/>
              <p:cNvSpPr txBox="1"/>
              <p:nvPr/>
            </p:nvSpPr>
            <p:spPr>
              <a:xfrm>
                <a:off x="3860293" y="4629329"/>
                <a:ext cx="501523" cy="201722"/>
              </a:xfrm>
              <a:prstGeom prst="rect">
                <a:avLst/>
              </a:prstGeom>
              <a:noFill/>
            </p:spPr>
            <p:txBody>
              <a:bodyPr wrap="none" rtlCol="0">
                <a:spAutoFit/>
              </a:bodyPr>
              <a:lstStyle/>
              <a:p>
                <a:pPr algn="ctr"/>
                <a:r>
                  <a:rPr lang="en-US" sz="1200" dirty="0" smtClean="0"/>
                  <a:t>Azure</a:t>
                </a:r>
              </a:p>
            </p:txBody>
          </p:sp>
        </p:grpSp>
      </p:grpSp>
      <p:grpSp>
        <p:nvGrpSpPr>
          <p:cNvPr id="2" name="Group 1"/>
          <p:cNvGrpSpPr/>
          <p:nvPr/>
        </p:nvGrpSpPr>
        <p:grpSpPr>
          <a:xfrm>
            <a:off x="1885890" y="2871368"/>
            <a:ext cx="4716305" cy="1167228"/>
            <a:chOff x="1885890" y="2871368"/>
            <a:chExt cx="4716305" cy="1167228"/>
          </a:xfrm>
        </p:grpSpPr>
        <p:sp>
          <p:nvSpPr>
            <p:cNvPr id="3" name="Rectangle 2"/>
            <p:cNvSpPr/>
            <p:nvPr/>
          </p:nvSpPr>
          <p:spPr>
            <a:xfrm>
              <a:off x="1885890" y="2871368"/>
              <a:ext cx="4716305" cy="1167228"/>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2006139" y="2961155"/>
              <a:ext cx="1208257" cy="958962"/>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OS</a:t>
              </a:r>
              <a:endParaRPr lang="en-US" dirty="0"/>
            </a:p>
          </p:txBody>
        </p:sp>
        <p:sp>
          <p:nvSpPr>
            <p:cNvPr id="38" name="Rectangle 37"/>
            <p:cNvSpPr/>
            <p:nvPr/>
          </p:nvSpPr>
          <p:spPr>
            <a:xfrm>
              <a:off x="3366796" y="2921156"/>
              <a:ext cx="3071082" cy="450454"/>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Container Orchestration</a:t>
              </a:r>
              <a:endParaRPr lang="en-US" sz="1600" dirty="0"/>
            </a:p>
          </p:txBody>
        </p:sp>
        <p:sp>
          <p:nvSpPr>
            <p:cNvPr id="39" name="Rectangle 38"/>
            <p:cNvSpPr/>
            <p:nvPr/>
          </p:nvSpPr>
          <p:spPr>
            <a:xfrm>
              <a:off x="3366796" y="3469663"/>
              <a:ext cx="3071081" cy="450454"/>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Cloud Orchestration</a:t>
              </a:r>
              <a:endParaRPr lang="en-US" sz="1600" dirty="0"/>
            </a:p>
          </p:txBody>
        </p:sp>
      </p:grpSp>
      <p:cxnSp>
        <p:nvCxnSpPr>
          <p:cNvPr id="6" name="Straight Connector 5"/>
          <p:cNvCxnSpPr/>
          <p:nvPr/>
        </p:nvCxnSpPr>
        <p:spPr>
          <a:xfrm>
            <a:off x="1608441" y="2717447"/>
            <a:ext cx="5180286" cy="0"/>
          </a:xfrm>
          <a:prstGeom prst="line">
            <a:avLst/>
          </a:prstGeom>
          <a:ln w="38100" cmpd="sng">
            <a:solidFill>
              <a:srgbClr val="FFFF00"/>
            </a:solidFill>
            <a:prstDash val="dash"/>
            <a:headEnd type="none"/>
            <a:tailEnd type="non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962580" y="2903109"/>
            <a:ext cx="1659712" cy="1815882"/>
          </a:xfrm>
          <a:prstGeom prst="rect">
            <a:avLst/>
          </a:prstGeom>
          <a:noFill/>
        </p:spPr>
        <p:txBody>
          <a:bodyPr wrap="none" rtlCol="0">
            <a:spAutoFit/>
          </a:bodyPr>
          <a:lstStyle/>
          <a:p>
            <a:r>
              <a:rPr lang="en-US" sz="1400" i="1" dirty="0" smtClean="0">
                <a:solidFill>
                  <a:srgbClr val="FFFFFF"/>
                </a:solidFill>
              </a:rPr>
              <a:t>DIY Tooling:</a:t>
            </a:r>
          </a:p>
          <a:p>
            <a:r>
              <a:rPr lang="en-US" sz="1400" dirty="0" smtClean="0">
                <a:solidFill>
                  <a:srgbClr val="FFFFFF"/>
                </a:solidFill>
              </a:rPr>
              <a:t>    Puppet</a:t>
            </a:r>
          </a:p>
          <a:p>
            <a:r>
              <a:rPr lang="en-US" sz="1400" dirty="0" smtClean="0">
                <a:solidFill>
                  <a:srgbClr val="FFFFFF"/>
                </a:solidFill>
              </a:rPr>
              <a:t>    Chef</a:t>
            </a:r>
          </a:p>
          <a:p>
            <a:r>
              <a:rPr lang="en-US" sz="1400" dirty="0" smtClean="0">
                <a:solidFill>
                  <a:srgbClr val="FFFFFF"/>
                </a:solidFill>
              </a:rPr>
              <a:t>    </a:t>
            </a:r>
            <a:r>
              <a:rPr lang="en-US" sz="1400" dirty="0" err="1" smtClean="0">
                <a:solidFill>
                  <a:srgbClr val="FFFFFF"/>
                </a:solidFill>
              </a:rPr>
              <a:t>Ansible</a:t>
            </a:r>
            <a:endParaRPr lang="en-US" sz="1400" dirty="0" smtClean="0">
              <a:solidFill>
                <a:srgbClr val="FFFFFF"/>
              </a:solidFill>
            </a:endParaRPr>
          </a:p>
          <a:p>
            <a:r>
              <a:rPr lang="en-US" sz="1400" dirty="0" smtClean="0">
                <a:solidFill>
                  <a:srgbClr val="FFFFFF"/>
                </a:solidFill>
              </a:rPr>
              <a:t>    Cloud formation</a:t>
            </a:r>
          </a:p>
          <a:p>
            <a:r>
              <a:rPr lang="en-US" sz="1400" dirty="0" smtClean="0">
                <a:solidFill>
                  <a:srgbClr val="FFFFFF"/>
                </a:solidFill>
              </a:rPr>
              <a:t>    </a:t>
            </a:r>
            <a:r>
              <a:rPr lang="en-US" sz="1400" dirty="0" err="1" smtClean="0">
                <a:solidFill>
                  <a:srgbClr val="FFFFFF"/>
                </a:solidFill>
              </a:rPr>
              <a:t>Terraform</a:t>
            </a:r>
            <a:endParaRPr lang="en-US" sz="1400" dirty="0" smtClean="0">
              <a:solidFill>
                <a:srgbClr val="FFFFFF"/>
              </a:solidFill>
            </a:endParaRPr>
          </a:p>
          <a:p>
            <a:r>
              <a:rPr lang="en-US" sz="1400" dirty="0" smtClean="0">
                <a:solidFill>
                  <a:srgbClr val="FFFFFF"/>
                </a:solidFill>
              </a:rPr>
              <a:t>    Rancher</a:t>
            </a:r>
          </a:p>
          <a:p>
            <a:r>
              <a:rPr lang="en-US" sz="1400" dirty="0" smtClean="0">
                <a:solidFill>
                  <a:srgbClr val="FFFFFF"/>
                </a:solidFill>
              </a:rPr>
              <a:t>    …</a:t>
            </a:r>
          </a:p>
        </p:txBody>
      </p:sp>
      <p:sp>
        <p:nvSpPr>
          <p:cNvPr id="42" name="Rectangle 41"/>
          <p:cNvSpPr/>
          <p:nvPr/>
        </p:nvSpPr>
        <p:spPr>
          <a:xfrm>
            <a:off x="1885891" y="1827313"/>
            <a:ext cx="4716304" cy="749040"/>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Java/.NET </a:t>
            </a:r>
          </a:p>
          <a:p>
            <a:r>
              <a:rPr lang="en-US" dirty="0" err="1" smtClean="0"/>
              <a:t>Microservices</a:t>
            </a:r>
            <a:endParaRPr lang="en-US" dirty="0"/>
          </a:p>
        </p:txBody>
      </p:sp>
      <p:grpSp>
        <p:nvGrpSpPr>
          <p:cNvPr id="8" name="Group 7"/>
          <p:cNvGrpSpPr/>
          <p:nvPr/>
        </p:nvGrpSpPr>
        <p:grpSpPr>
          <a:xfrm>
            <a:off x="696739" y="1498912"/>
            <a:ext cx="1048030" cy="1077441"/>
            <a:chOff x="696739" y="1498912"/>
            <a:chExt cx="1048030" cy="1077441"/>
          </a:xfrm>
        </p:grpSpPr>
        <p:sp>
          <p:nvSpPr>
            <p:cNvPr id="46" name="Curved Down Arrow 45"/>
            <p:cNvSpPr/>
            <p:nvPr/>
          </p:nvSpPr>
          <p:spPr>
            <a:xfrm>
              <a:off x="705605" y="1498912"/>
              <a:ext cx="1039164" cy="513067"/>
            </a:xfrm>
            <a:prstGeom prst="curvedDownArrow">
              <a:avLst/>
            </a:prstGeom>
            <a:ln w="12700" cmpd="sng"/>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schemeClr val="tx1"/>
                </a:solidFill>
              </a:endParaRPr>
            </a:p>
          </p:txBody>
        </p:sp>
        <p:sp>
          <p:nvSpPr>
            <p:cNvPr id="48" name="Curved Down Arrow 47"/>
            <p:cNvSpPr/>
            <p:nvPr/>
          </p:nvSpPr>
          <p:spPr>
            <a:xfrm rot="10800000">
              <a:off x="696739" y="2063286"/>
              <a:ext cx="1048030" cy="513067"/>
            </a:xfrm>
            <a:prstGeom prst="curvedDownArrow">
              <a:avLst/>
            </a:prstGeom>
            <a:ln w="12700" cmpd="sng"/>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schemeClr val="tx1"/>
                </a:solidFill>
              </a:endParaRPr>
            </a:p>
          </p:txBody>
        </p:sp>
        <p:sp>
          <p:nvSpPr>
            <p:cNvPr id="47" name="TextBox 46"/>
            <p:cNvSpPr txBox="1"/>
            <p:nvPr/>
          </p:nvSpPr>
          <p:spPr>
            <a:xfrm>
              <a:off x="795410" y="1827313"/>
              <a:ext cx="813031" cy="369332"/>
            </a:xfrm>
            <a:prstGeom prst="rect">
              <a:avLst/>
            </a:prstGeom>
            <a:noFill/>
          </p:spPr>
          <p:txBody>
            <a:bodyPr wrap="none" rtlCol="0">
              <a:spAutoFit/>
            </a:bodyPr>
            <a:lstStyle/>
            <a:p>
              <a:r>
                <a:rPr lang="en-US" dirty="0" smtClean="0">
                  <a:solidFill>
                    <a:schemeClr val="bg1"/>
                  </a:solidFill>
                </a:rPr>
                <a:t>CI/CD</a:t>
              </a:r>
              <a:endParaRPr lang="en-US" dirty="0">
                <a:solidFill>
                  <a:schemeClr val="bg1"/>
                </a:solidFill>
              </a:endParaRPr>
            </a:p>
          </p:txBody>
        </p:sp>
      </p:grpSp>
      <p:grpSp>
        <p:nvGrpSpPr>
          <p:cNvPr id="5" name="Group 4"/>
          <p:cNvGrpSpPr/>
          <p:nvPr/>
        </p:nvGrpSpPr>
        <p:grpSpPr>
          <a:xfrm>
            <a:off x="3790753" y="2015852"/>
            <a:ext cx="2723879" cy="394588"/>
            <a:chOff x="3790753" y="2015852"/>
            <a:chExt cx="2723879" cy="394588"/>
          </a:xfrm>
        </p:grpSpPr>
        <p:sp>
          <p:nvSpPr>
            <p:cNvPr id="51" name="Rectangle 50"/>
            <p:cNvSpPr/>
            <p:nvPr/>
          </p:nvSpPr>
          <p:spPr>
            <a:xfrm>
              <a:off x="3790753" y="2015852"/>
              <a:ext cx="1330191" cy="394588"/>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Spring Boot</a:t>
              </a:r>
              <a:endParaRPr lang="en-US" sz="1600" dirty="0"/>
            </a:p>
          </p:txBody>
        </p:sp>
        <p:sp>
          <p:nvSpPr>
            <p:cNvPr id="52" name="Rectangle 51"/>
            <p:cNvSpPr/>
            <p:nvPr/>
          </p:nvSpPr>
          <p:spPr>
            <a:xfrm>
              <a:off x="5184442" y="2015852"/>
              <a:ext cx="1330190" cy="394588"/>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Netflix OSS</a:t>
              </a:r>
              <a:endParaRPr lang="en-US" sz="1600" dirty="0"/>
            </a:p>
          </p:txBody>
        </p:sp>
      </p:grpSp>
      <p:grpSp>
        <p:nvGrpSpPr>
          <p:cNvPr id="9" name="Group 8"/>
          <p:cNvGrpSpPr/>
          <p:nvPr/>
        </p:nvGrpSpPr>
        <p:grpSpPr>
          <a:xfrm>
            <a:off x="1885890" y="1032071"/>
            <a:ext cx="4716304" cy="662082"/>
            <a:chOff x="1885890" y="1032071"/>
            <a:chExt cx="4716304" cy="662082"/>
          </a:xfrm>
        </p:grpSpPr>
        <p:sp>
          <p:nvSpPr>
            <p:cNvPr id="53" name="Rectangle 52"/>
            <p:cNvSpPr/>
            <p:nvPr/>
          </p:nvSpPr>
          <p:spPr>
            <a:xfrm>
              <a:off x="1885890" y="1032071"/>
              <a:ext cx="1088009" cy="662082"/>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Metrics</a:t>
              </a:r>
              <a:endParaRPr lang="en-US" dirty="0"/>
            </a:p>
          </p:txBody>
        </p:sp>
        <p:sp>
          <p:nvSpPr>
            <p:cNvPr id="54" name="Rectangle 53"/>
            <p:cNvSpPr/>
            <p:nvPr/>
          </p:nvSpPr>
          <p:spPr>
            <a:xfrm>
              <a:off x="3098077" y="1032071"/>
              <a:ext cx="1088009" cy="662082"/>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SSO</a:t>
              </a:r>
              <a:endParaRPr lang="en-US" dirty="0"/>
            </a:p>
          </p:txBody>
        </p:sp>
        <p:sp>
          <p:nvSpPr>
            <p:cNvPr id="55" name="Rectangle 54"/>
            <p:cNvSpPr/>
            <p:nvPr/>
          </p:nvSpPr>
          <p:spPr>
            <a:xfrm>
              <a:off x="4307670" y="1032071"/>
              <a:ext cx="1088009" cy="662082"/>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a:t>
              </a:r>
            </a:p>
          </p:txBody>
        </p:sp>
        <p:sp>
          <p:nvSpPr>
            <p:cNvPr id="58" name="Rectangle 57"/>
            <p:cNvSpPr/>
            <p:nvPr/>
          </p:nvSpPr>
          <p:spPr>
            <a:xfrm>
              <a:off x="5514185" y="1032071"/>
              <a:ext cx="1088009" cy="662082"/>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Load</a:t>
              </a:r>
            </a:p>
            <a:p>
              <a:pPr algn="ctr"/>
              <a:r>
                <a:rPr lang="en-US" sz="1600" dirty="0" smtClean="0"/>
                <a:t>Balancing</a:t>
              </a:r>
              <a:endParaRPr lang="en-US" sz="1600" dirty="0"/>
            </a:p>
          </p:txBody>
        </p:sp>
      </p:grpSp>
      <p:sp>
        <p:nvSpPr>
          <p:cNvPr id="61" name="Shape 1039"/>
          <p:cNvSpPr txBox="1">
            <a:spLocks noGrp="1"/>
          </p:cNvSpPr>
          <p:nvPr>
            <p:ph type="title"/>
          </p:nvPr>
        </p:nvSpPr>
        <p:spPr>
          <a:xfrm>
            <a:off x="457200" y="146211"/>
            <a:ext cx="8229600" cy="857400"/>
          </a:xfrm>
        </p:spPr>
        <p:txBody>
          <a:bodyPr/>
          <a:lstStyle/>
          <a:p>
            <a:pPr lvl="0"/>
            <a:r>
              <a:rPr lang="en-US" sz="3200" b="1" dirty="0" smtClean="0">
                <a:solidFill>
                  <a:schemeClr val="accent2"/>
                </a:solidFill>
                <a:sym typeface="Calibri"/>
              </a:rPr>
              <a:t>Building a </a:t>
            </a:r>
            <a:r>
              <a:rPr lang="en-US" sz="3200" b="1" dirty="0" smtClean="0">
                <a:solidFill>
                  <a:srgbClr val="FFFFFF"/>
                </a:solidFill>
                <a:sym typeface="Calibri"/>
              </a:rPr>
              <a:t>Cloud Native Platform</a:t>
            </a:r>
            <a:endParaRPr lang="en-US" sz="3200" b="1" dirty="0">
              <a:solidFill>
                <a:srgbClr val="FFFFFF"/>
              </a:solidFill>
              <a:sym typeface="Calibri"/>
            </a:endParaRPr>
          </a:p>
        </p:txBody>
      </p:sp>
      <p:sp>
        <p:nvSpPr>
          <p:cNvPr id="41" name="Rectangle 40"/>
          <p:cNvSpPr/>
          <p:nvPr/>
        </p:nvSpPr>
        <p:spPr>
          <a:xfrm>
            <a:off x="1856155" y="2857257"/>
            <a:ext cx="4746040" cy="1167228"/>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Pivotal Cloud Foundry</a:t>
            </a:r>
          </a:p>
          <a:p>
            <a:pPr algn="ctr"/>
            <a:r>
              <a:rPr lang="en-US" sz="2000" dirty="0" smtClean="0"/>
              <a:t>Elastic Container Runtime</a:t>
            </a:r>
            <a:endParaRPr lang="en-US" sz="2000" dirty="0"/>
          </a:p>
        </p:txBody>
      </p:sp>
      <p:sp>
        <p:nvSpPr>
          <p:cNvPr id="43" name="TextBox 42"/>
          <p:cNvSpPr txBox="1"/>
          <p:nvPr/>
        </p:nvSpPr>
        <p:spPr>
          <a:xfrm>
            <a:off x="6962580" y="2314824"/>
            <a:ext cx="1876764" cy="2585323"/>
          </a:xfrm>
          <a:prstGeom prst="rect">
            <a:avLst/>
          </a:prstGeom>
          <a:noFill/>
        </p:spPr>
        <p:txBody>
          <a:bodyPr wrap="none" rtlCol="0">
            <a:spAutoFit/>
          </a:bodyPr>
          <a:lstStyle/>
          <a:p>
            <a:r>
              <a:rPr lang="en-US" i="1" dirty="0" smtClean="0">
                <a:solidFill>
                  <a:schemeClr val="bg1"/>
                </a:solidFill>
              </a:rPr>
              <a:t>Developer </a:t>
            </a:r>
            <a:r>
              <a:rPr lang="en-US" b="1" i="1" u="sng" dirty="0" smtClean="0">
                <a:solidFill>
                  <a:schemeClr val="bg1"/>
                </a:solidFill>
              </a:rPr>
              <a:t>AND</a:t>
            </a:r>
          </a:p>
          <a:p>
            <a:r>
              <a:rPr lang="en-US" i="1" dirty="0" smtClean="0">
                <a:solidFill>
                  <a:schemeClr val="bg1"/>
                </a:solidFill>
              </a:rPr>
              <a:t>Operator Agility</a:t>
            </a:r>
          </a:p>
          <a:p>
            <a:endParaRPr lang="en-US" i="1" dirty="0">
              <a:solidFill>
                <a:schemeClr val="bg1"/>
              </a:solidFill>
            </a:endParaRPr>
          </a:p>
          <a:p>
            <a:endParaRPr lang="en-US" i="1" dirty="0" smtClean="0">
              <a:solidFill>
                <a:schemeClr val="bg1"/>
              </a:solidFill>
            </a:endParaRPr>
          </a:p>
          <a:p>
            <a:endParaRPr lang="en-US" i="1" dirty="0">
              <a:solidFill>
                <a:schemeClr val="bg1"/>
              </a:solidFill>
            </a:endParaRPr>
          </a:p>
          <a:p>
            <a:endParaRPr lang="en-US" i="1" dirty="0" smtClean="0">
              <a:solidFill>
                <a:schemeClr val="bg1"/>
              </a:solidFill>
            </a:endParaRPr>
          </a:p>
          <a:p>
            <a:endParaRPr lang="en-US" i="1" dirty="0">
              <a:solidFill>
                <a:schemeClr val="bg1"/>
              </a:solidFill>
            </a:endParaRPr>
          </a:p>
          <a:p>
            <a:r>
              <a:rPr lang="en-US" i="1" dirty="0" smtClean="0">
                <a:solidFill>
                  <a:schemeClr val="bg1"/>
                </a:solidFill>
              </a:rPr>
              <a:t>True Multi-cloud </a:t>
            </a:r>
          </a:p>
          <a:p>
            <a:r>
              <a:rPr lang="en-US" i="1" dirty="0" smtClean="0">
                <a:solidFill>
                  <a:schemeClr val="bg1"/>
                </a:solidFill>
              </a:rPr>
              <a:t>Portability</a:t>
            </a:r>
            <a:endParaRPr lang="en-US" i="1" dirty="0">
              <a:solidFill>
                <a:schemeClr val="bg1"/>
              </a:solidFill>
            </a:endParaRPr>
          </a:p>
        </p:txBody>
      </p:sp>
      <p:sp>
        <p:nvSpPr>
          <p:cNvPr id="44"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16</a:t>
            </a:fld>
            <a:endParaRPr lang="en-US" sz="1050" dirty="0">
              <a:solidFill>
                <a:schemeClr val="bg1">
                  <a:lumMod val="65000"/>
                </a:schemeClr>
              </a:solidFill>
            </a:endParaRPr>
          </a:p>
        </p:txBody>
      </p:sp>
      <p:sp>
        <p:nvSpPr>
          <p:cNvPr id="45" name="Shape 1039"/>
          <p:cNvSpPr txBox="1">
            <a:spLocks/>
          </p:cNvSpPr>
          <p:nvPr/>
        </p:nvSpPr>
        <p:spPr>
          <a:xfrm>
            <a:off x="97337" y="146211"/>
            <a:ext cx="2514162" cy="857400"/>
          </a:xfrm>
          <a:prstGeom prst="rect">
            <a:avLst/>
          </a:prstGeom>
          <a:solidFill>
            <a:srgbClr val="17232A"/>
          </a:solidFill>
          <a:ln>
            <a:noFill/>
          </a:ln>
        </p:spPr>
        <p:txBody>
          <a:bodyPr lIns="91425" tIns="91425" rIns="91425" bIns="91425" anchor="t" anchorCtr="0"/>
          <a:lstStyle>
            <a:lvl1pPr algn="l" defTabSz="457200" rtl="0" eaLnBrk="1" latinLnBrk="0" hangingPunct="1">
              <a:spcBef>
                <a:spcPts val="0"/>
              </a:spcBef>
              <a:spcAft>
                <a:spcPts val="0"/>
              </a:spcAft>
              <a:buNone/>
              <a:defRPr sz="4400" kern="1200">
                <a:solidFill>
                  <a:schemeClr val="tx1"/>
                </a:solidFill>
                <a:latin typeface="+mj-lt"/>
                <a:ea typeface="+mj-ea"/>
                <a:cs typeface="+mj-cs"/>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r>
              <a:rPr lang="en-US" sz="3200" b="1" dirty="0" smtClean="0">
                <a:solidFill>
                  <a:schemeClr val="accent2"/>
                </a:solidFill>
                <a:sym typeface="Calibri"/>
              </a:rPr>
              <a:t>Choosing a</a:t>
            </a:r>
            <a:endParaRPr lang="en-US" sz="3200" b="1" dirty="0">
              <a:solidFill>
                <a:schemeClr val="accent2"/>
              </a:solidFill>
              <a:sym typeface="Calibri"/>
            </a:endParaRPr>
          </a:p>
        </p:txBody>
      </p:sp>
      <p:sp>
        <p:nvSpPr>
          <p:cNvPr id="57" name="Rectangle 56"/>
          <p:cNvSpPr/>
          <p:nvPr/>
        </p:nvSpPr>
        <p:spPr>
          <a:xfrm>
            <a:off x="3837382" y="3894713"/>
            <a:ext cx="667221" cy="368087"/>
          </a:xfrm>
          <a:prstGeom prst="rect">
            <a:avLst/>
          </a:prstGeom>
          <a:solidFill>
            <a:srgbClr val="17538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CPI</a:t>
            </a:r>
            <a:endParaRPr lang="en-US" dirty="0"/>
          </a:p>
        </p:txBody>
      </p:sp>
    </p:spTree>
    <p:extLst>
      <p:ext uri="{BB962C8B-B14F-4D97-AF65-F5344CB8AC3E}">
        <p14:creationId xmlns:p14="http://schemas.microsoft.com/office/powerpoint/2010/main" val="393663672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dissolv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dissolv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9" presetClass="entr" presetSubtype="0" decel="10000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 calcmode="lin" valueType="num">
                                      <p:cBhvr>
                                        <p:cTn id="34" dur="500" fill="hold"/>
                                        <p:tgtEl>
                                          <p:spTgt spid="8"/>
                                        </p:tgtEl>
                                        <p:attrNameLst>
                                          <p:attrName>style.rotation</p:attrName>
                                        </p:attrNameLst>
                                      </p:cBhvr>
                                      <p:tavLst>
                                        <p:tav tm="0">
                                          <p:val>
                                            <p:fltVal val="360"/>
                                          </p:val>
                                        </p:tav>
                                        <p:tav tm="100000">
                                          <p:val>
                                            <p:fltVal val="0"/>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dissolve">
                                      <p:cBhvr>
                                        <p:cTn id="50" dur="2000"/>
                                        <p:tgtEl>
                                          <p:spTgt spid="41"/>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dissolve">
                                      <p:cBhvr>
                                        <p:cTn id="53" dur="2000"/>
                                        <p:tgtEl>
                                          <p:spTgt spid="57"/>
                                        </p:tgtEl>
                                      </p:cBhvr>
                                    </p:animEffect>
                                  </p:childTnLst>
                                </p:cTn>
                              </p:par>
                              <p:par>
                                <p:cTn id="54" presetID="9" presetClass="exit" presetSubtype="0" fill="hold" grpId="1" nodeType="withEffect">
                                  <p:stCondLst>
                                    <p:cond delay="0"/>
                                  </p:stCondLst>
                                  <p:childTnLst>
                                    <p:animEffect transition="out" filter="dissolve">
                                      <p:cBhvr>
                                        <p:cTn id="55" dur="2000"/>
                                        <p:tgtEl>
                                          <p:spTgt spid="40"/>
                                        </p:tgtEl>
                                      </p:cBhvr>
                                    </p:animEffect>
                                    <p:set>
                                      <p:cBhvr>
                                        <p:cTn id="56" dur="1" fill="hold">
                                          <p:stCondLst>
                                            <p:cond delay="1999"/>
                                          </p:stCondLst>
                                        </p:cTn>
                                        <p:tgtEl>
                                          <p:spTgt spid="40"/>
                                        </p:tgtEl>
                                        <p:attrNameLst>
                                          <p:attrName>style.visibility</p:attrName>
                                        </p:attrNameLst>
                                      </p:cBhvr>
                                      <p:to>
                                        <p:strVal val="hidden"/>
                                      </p:to>
                                    </p:set>
                                  </p:childTnLst>
                                </p:cTn>
                              </p:par>
                              <p:par>
                                <p:cTn id="57" presetID="9"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dissolve">
                                      <p:cBhvr>
                                        <p:cTn id="59" dur="2000"/>
                                        <p:tgtEl>
                                          <p:spTgt spid="43"/>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dissolve">
                                      <p:cBhvr>
                                        <p:cTn id="62"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42" grpId="0" animBg="1"/>
      <p:bldP spid="41" grpId="0" animBg="1"/>
      <p:bldP spid="43" grpId="0"/>
      <p:bldP spid="45" grpId="0" animBg="1"/>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22737" y="853784"/>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Framework</a:t>
            </a:r>
            <a:endParaRPr lang="en-US" sz="2000" b="1" kern="0" dirty="0">
              <a:solidFill>
                <a:srgbClr val="FFFFFF"/>
              </a:solidFill>
              <a:latin typeface="Arial"/>
              <a:sym typeface="Arial"/>
              <a:rtl val="0"/>
            </a:endParaRPr>
          </a:p>
        </p:txBody>
      </p:sp>
      <p:grpSp>
        <p:nvGrpSpPr>
          <p:cNvPr id="54" name="Group 53"/>
          <p:cNvGrpSpPr/>
          <p:nvPr/>
        </p:nvGrpSpPr>
        <p:grpSpPr>
          <a:xfrm>
            <a:off x="2811362" y="2155349"/>
            <a:ext cx="1938399" cy="290114"/>
            <a:chOff x="2799805" y="1874165"/>
            <a:chExt cx="1938399" cy="290114"/>
          </a:xfrm>
        </p:grpSpPr>
        <p:cxnSp>
          <p:nvCxnSpPr>
            <p:cNvPr id="7" name="Straight Arrow Connector 6"/>
            <p:cNvCxnSpPr/>
            <p:nvPr/>
          </p:nvCxnSpPr>
          <p:spPr>
            <a:xfrm>
              <a:off x="2799805" y="1874165"/>
              <a:ext cx="0" cy="278433"/>
            </a:xfrm>
            <a:prstGeom prst="straightConnector1">
              <a:avLst/>
            </a:prstGeom>
            <a:ln>
              <a:solidFill>
                <a:srgbClr val="F27C3A"/>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860316" y="1887280"/>
              <a:ext cx="1877888"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12 Factor App</a:t>
              </a:r>
              <a:endParaRPr lang="en-US" sz="1200" b="1" kern="0" dirty="0">
                <a:solidFill>
                  <a:srgbClr val="FFFFFF"/>
                </a:solidFill>
                <a:latin typeface="Arial"/>
                <a:ea typeface="Arial"/>
                <a:cs typeface="Arial"/>
                <a:sym typeface="Arial"/>
                <a:rtl val="0"/>
              </a:endParaRPr>
            </a:p>
          </p:txBody>
        </p:sp>
      </p:grpSp>
      <p:grpSp>
        <p:nvGrpSpPr>
          <p:cNvPr id="53" name="Group 52"/>
          <p:cNvGrpSpPr/>
          <p:nvPr/>
        </p:nvGrpSpPr>
        <p:grpSpPr>
          <a:xfrm>
            <a:off x="2811365" y="3117929"/>
            <a:ext cx="1981452" cy="297423"/>
            <a:chOff x="2799808" y="2836745"/>
            <a:chExt cx="1981452" cy="297423"/>
          </a:xfrm>
        </p:grpSpPr>
        <p:cxnSp>
          <p:nvCxnSpPr>
            <p:cNvPr id="8" name="Straight Arrow Connector 7"/>
            <p:cNvCxnSpPr/>
            <p:nvPr/>
          </p:nvCxnSpPr>
          <p:spPr>
            <a:xfrm>
              <a:off x="2799808" y="2836745"/>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860316" y="2857169"/>
              <a:ext cx="1920944"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BOSH Release</a:t>
              </a:r>
              <a:endParaRPr lang="en-US" sz="1200" b="1" kern="0" dirty="0">
                <a:solidFill>
                  <a:srgbClr val="FFFFFF"/>
                </a:solidFill>
                <a:latin typeface="Arial"/>
                <a:ea typeface="Arial"/>
                <a:cs typeface="Arial"/>
                <a:sym typeface="Arial"/>
                <a:rtl val="0"/>
              </a:endParaRPr>
            </a:p>
          </p:txBody>
        </p:sp>
      </p:grpSp>
      <p:grpSp>
        <p:nvGrpSpPr>
          <p:cNvPr id="52" name="Group 51"/>
          <p:cNvGrpSpPr/>
          <p:nvPr/>
        </p:nvGrpSpPr>
        <p:grpSpPr>
          <a:xfrm>
            <a:off x="2811365" y="4072567"/>
            <a:ext cx="2699497" cy="298531"/>
            <a:chOff x="2799808" y="3791383"/>
            <a:chExt cx="2699497" cy="298531"/>
          </a:xfrm>
        </p:grpSpPr>
        <p:cxnSp>
          <p:nvCxnSpPr>
            <p:cNvPr id="9" name="Straight Arrow Connector 8"/>
            <p:cNvCxnSpPr/>
            <p:nvPr/>
          </p:nvCxnSpPr>
          <p:spPr>
            <a:xfrm>
              <a:off x="2799808" y="3791383"/>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60316" y="3812915"/>
              <a:ext cx="2638989"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Cloud Provider Interface</a:t>
              </a:r>
              <a:endParaRPr lang="en-US" sz="1200" b="1" kern="0" dirty="0">
                <a:solidFill>
                  <a:srgbClr val="FFFFFF"/>
                </a:solidFill>
                <a:latin typeface="Arial"/>
                <a:ea typeface="Arial"/>
                <a:cs typeface="Arial"/>
                <a:sym typeface="Arial"/>
                <a:rtl val="0"/>
              </a:endParaRPr>
            </a:p>
          </p:txBody>
        </p:sp>
      </p:grpSp>
      <p:sp>
        <p:nvSpPr>
          <p:cNvPr id="14" name="Rectangle 13"/>
          <p:cNvSpPr/>
          <p:nvPr/>
        </p:nvSpPr>
        <p:spPr>
          <a:xfrm>
            <a:off x="795045" y="853784"/>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Culture</a:t>
            </a:r>
            <a:endParaRPr lang="en-US" sz="2000" b="1" kern="0" dirty="0">
              <a:solidFill>
                <a:srgbClr val="FFFFFF"/>
              </a:solidFill>
              <a:latin typeface="Arial"/>
              <a:sym typeface="Arial"/>
              <a:rtl val="0"/>
            </a:endParaRPr>
          </a:p>
        </p:txBody>
      </p:sp>
      <p:sp>
        <p:nvSpPr>
          <p:cNvPr id="22" name="Rectangle 21"/>
          <p:cNvSpPr/>
          <p:nvPr/>
        </p:nvSpPr>
        <p:spPr>
          <a:xfrm>
            <a:off x="6031416" y="853784"/>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Tools</a:t>
            </a:r>
            <a:endParaRPr lang="en-US" sz="2000" b="1" kern="0" dirty="0">
              <a:solidFill>
                <a:srgbClr val="FFFFFF"/>
              </a:solidFill>
              <a:latin typeface="Arial"/>
              <a:sym typeface="Arial"/>
              <a:rtl val="0"/>
            </a:endParaRPr>
          </a:p>
        </p:txBody>
      </p:sp>
      <p:cxnSp>
        <p:nvCxnSpPr>
          <p:cNvPr id="37" name="Straight Connector 36"/>
          <p:cNvCxnSpPr/>
          <p:nvPr/>
        </p:nvCxnSpPr>
        <p:spPr>
          <a:xfrm>
            <a:off x="5833183" y="989630"/>
            <a:ext cx="0" cy="3514148"/>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322736" y="989630"/>
            <a:ext cx="0" cy="3514148"/>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grpSp>
        <p:nvGrpSpPr>
          <p:cNvPr id="43" name="Group 42"/>
          <p:cNvGrpSpPr/>
          <p:nvPr/>
        </p:nvGrpSpPr>
        <p:grpSpPr>
          <a:xfrm>
            <a:off x="1318706" y="3396362"/>
            <a:ext cx="5626842" cy="866049"/>
            <a:chOff x="1307149" y="3115178"/>
            <a:chExt cx="5626842" cy="866049"/>
          </a:xfrm>
        </p:grpSpPr>
        <p:sp>
          <p:nvSpPr>
            <p:cNvPr id="26" name="TextBox 25"/>
            <p:cNvSpPr txBox="1"/>
            <p:nvPr/>
          </p:nvSpPr>
          <p:spPr>
            <a:xfrm>
              <a:off x="6019859" y="3349221"/>
              <a:ext cx="914132" cy="338554"/>
            </a:xfrm>
            <a:prstGeom prst="rect">
              <a:avLst/>
            </a:prstGeom>
            <a:solidFill>
              <a:srgbClr val="FF6600"/>
            </a:solidFill>
          </p:spPr>
          <p:txBody>
            <a:bodyPr wrap="none" rtlCol="0">
              <a:spAutoFit/>
            </a:bodyPr>
            <a:lstStyle/>
            <a:p>
              <a:pPr defTabSz="914400"/>
              <a:r>
                <a:rPr lang="en-US" sz="1600" b="1" dirty="0" err="1" smtClean="0">
                  <a:solidFill>
                    <a:srgbClr val="FFFFFF"/>
                  </a:solidFill>
                </a:rPr>
                <a:t>bosh</a:t>
              </a:r>
              <a:r>
                <a:rPr lang="en-US" sz="1600" b="1" kern="0" dirty="0" err="1" smtClean="0">
                  <a:solidFill>
                    <a:srgbClr val="FFFFFF"/>
                  </a:solidFill>
                  <a:latin typeface="Arial"/>
                  <a:ea typeface="Arial"/>
                  <a:cs typeface="Arial"/>
                  <a:sym typeface="Arial"/>
                  <a:rtl val="0"/>
                </a:rPr>
                <a:t>.io</a:t>
              </a:r>
              <a:endParaRPr lang="en-US" sz="1600" b="1" kern="0" dirty="0">
                <a:solidFill>
                  <a:srgbClr val="FFFFFF"/>
                </a:solidFill>
                <a:latin typeface="Arial"/>
                <a:ea typeface="Arial"/>
                <a:cs typeface="Arial"/>
                <a:sym typeface="Arial"/>
                <a:rtl val="0"/>
              </a:endParaRPr>
            </a:p>
          </p:txBody>
        </p:sp>
        <p:sp>
          <p:nvSpPr>
            <p:cNvPr id="41" name="Rectangle 40"/>
            <p:cNvSpPr/>
            <p:nvPr/>
          </p:nvSpPr>
          <p:spPr>
            <a:xfrm>
              <a:off x="2549211" y="311517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49" name="TextBox 48"/>
            <p:cNvSpPr txBox="1"/>
            <p:nvPr/>
          </p:nvSpPr>
          <p:spPr>
            <a:xfrm>
              <a:off x="1307149" y="3642673"/>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50" name="Picture 49"/>
            <p:cNvPicPr>
              <a:picLocks noChangeAspect="1"/>
            </p:cNvPicPr>
            <p:nvPr/>
          </p:nvPicPr>
          <p:blipFill>
            <a:blip r:embed="rId3"/>
            <a:stretch>
              <a:fillRect/>
            </a:stretch>
          </p:blipFill>
          <p:spPr>
            <a:xfrm>
              <a:off x="1608688" y="3117498"/>
              <a:ext cx="203087" cy="543749"/>
            </a:xfrm>
            <a:prstGeom prst="rect">
              <a:avLst/>
            </a:prstGeom>
          </p:spPr>
        </p:pic>
      </p:grpSp>
      <p:sp>
        <p:nvSpPr>
          <p:cNvPr id="56" name="Title 8"/>
          <p:cNvSpPr>
            <a:spLocks noGrp="1"/>
          </p:cNvSpPr>
          <p:nvPr>
            <p:ph type="title"/>
          </p:nvPr>
        </p:nvSpPr>
        <p:spPr>
          <a:xfrm>
            <a:off x="113722" y="72689"/>
            <a:ext cx="8796928" cy="474445"/>
          </a:xfrm>
        </p:spPr>
        <p:txBody>
          <a:bodyPr/>
          <a:lstStyle/>
          <a:p>
            <a:pPr algn="l"/>
            <a:r>
              <a:rPr lang="en-US" sz="3200" dirty="0" smtClean="0">
                <a:solidFill>
                  <a:srgbClr val="FFFFFF"/>
                </a:solidFill>
              </a:rPr>
              <a:t>Cloud Native </a:t>
            </a:r>
            <a:r>
              <a:rPr lang="en-US" sz="3200" dirty="0" smtClean="0">
                <a:solidFill>
                  <a:srgbClr val="33928A"/>
                </a:solidFill>
              </a:rPr>
              <a:t>Platforms and Contracts</a:t>
            </a:r>
            <a:endParaRPr lang="en-US" sz="3200" dirty="0">
              <a:solidFill>
                <a:srgbClr val="33928A"/>
              </a:solidFill>
            </a:endParaRPr>
          </a:p>
        </p:txBody>
      </p:sp>
      <p:grpSp>
        <p:nvGrpSpPr>
          <p:cNvPr id="57" name="Group 56"/>
          <p:cNvGrpSpPr/>
          <p:nvPr/>
        </p:nvGrpSpPr>
        <p:grpSpPr>
          <a:xfrm>
            <a:off x="2423691" y="4407508"/>
            <a:ext cx="3409492" cy="616192"/>
            <a:chOff x="184080" y="4377802"/>
            <a:chExt cx="4336746" cy="531523"/>
          </a:xfrm>
        </p:grpSpPr>
        <p:grpSp>
          <p:nvGrpSpPr>
            <p:cNvPr id="58" name="Group 57"/>
            <p:cNvGrpSpPr/>
            <p:nvPr/>
          </p:nvGrpSpPr>
          <p:grpSpPr>
            <a:xfrm>
              <a:off x="184080" y="4377802"/>
              <a:ext cx="1010802" cy="527416"/>
              <a:chOff x="184080" y="4448922"/>
              <a:chExt cx="1010802" cy="527416"/>
            </a:xfrm>
          </p:grpSpPr>
          <p:pic>
            <p:nvPicPr>
              <p:cNvPr id="70" name="Picture 69"/>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71" name="Picture 70"/>
              <p:cNvPicPr>
                <a:picLocks noChangeAspect="1"/>
              </p:cNvPicPr>
              <p:nvPr/>
            </p:nvPicPr>
            <p:blipFill>
              <a:blip r:embed="rId5" cstate="print">
                <a:clrChange>
                  <a:clrFrom>
                    <a:srgbClr val="FFFFFF"/>
                  </a:clrFrom>
                  <a:clrTo>
                    <a:srgbClr val="FFFFFF">
                      <a:alpha val="0"/>
                    </a:srgbClr>
                  </a:clrTo>
                </a:clrChange>
              </a:blip>
              <a:stretch>
                <a:fillRect/>
              </a:stretch>
            </p:blipFill>
            <p:spPr>
              <a:xfrm>
                <a:off x="298664" y="4599300"/>
                <a:ext cx="795411" cy="201398"/>
              </a:xfrm>
              <a:prstGeom prst="rect">
                <a:avLst/>
              </a:prstGeom>
            </p:spPr>
          </p:pic>
        </p:grpSp>
        <p:grpSp>
          <p:nvGrpSpPr>
            <p:cNvPr id="59" name="Group 58"/>
            <p:cNvGrpSpPr/>
            <p:nvPr/>
          </p:nvGrpSpPr>
          <p:grpSpPr>
            <a:xfrm>
              <a:off x="2400043" y="4380286"/>
              <a:ext cx="1010802" cy="527416"/>
              <a:chOff x="2400043" y="4451406"/>
              <a:chExt cx="1010802" cy="527416"/>
            </a:xfrm>
          </p:grpSpPr>
          <p:pic>
            <p:nvPicPr>
              <p:cNvPr id="68" name="Picture 67"/>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9"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54233" y="4566255"/>
                <a:ext cx="644978" cy="261401"/>
              </a:xfrm>
              <a:prstGeom prst="rect">
                <a:avLst/>
              </a:prstGeom>
              <a:noFill/>
            </p:spPr>
          </p:pic>
        </p:grpSp>
        <p:grpSp>
          <p:nvGrpSpPr>
            <p:cNvPr id="60" name="Group 59"/>
            <p:cNvGrpSpPr/>
            <p:nvPr/>
          </p:nvGrpSpPr>
          <p:grpSpPr>
            <a:xfrm>
              <a:off x="1286160" y="4378688"/>
              <a:ext cx="1010802" cy="527416"/>
              <a:chOff x="1286160" y="4449808"/>
              <a:chExt cx="1010802" cy="527416"/>
            </a:xfrm>
          </p:grpSpPr>
          <p:pic>
            <p:nvPicPr>
              <p:cNvPr id="66" name="Picture 65"/>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7" name="Picture 66"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15014" y="4589521"/>
                <a:ext cx="716742" cy="238135"/>
              </a:xfrm>
              <a:prstGeom prst="rect">
                <a:avLst/>
              </a:prstGeom>
            </p:spPr>
          </p:pic>
        </p:grpSp>
        <p:grpSp>
          <p:nvGrpSpPr>
            <p:cNvPr id="62" name="Group 61"/>
            <p:cNvGrpSpPr/>
            <p:nvPr/>
          </p:nvGrpSpPr>
          <p:grpSpPr>
            <a:xfrm>
              <a:off x="3510024" y="4381909"/>
              <a:ext cx="1010802" cy="527416"/>
              <a:chOff x="3510024" y="4453029"/>
              <a:chExt cx="1010802" cy="527416"/>
            </a:xfrm>
          </p:grpSpPr>
          <p:pic>
            <p:nvPicPr>
              <p:cNvPr id="63" name="Picture 62"/>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64" name="Picture 63"/>
              <p:cNvPicPr>
                <a:picLocks noChangeAspect="1"/>
              </p:cNvPicPr>
              <p:nvPr/>
            </p:nvPicPr>
            <p:blipFill>
              <a:blip r:embed="rId8"/>
              <a:stretch>
                <a:fillRect/>
              </a:stretch>
            </p:blipFill>
            <p:spPr>
              <a:xfrm>
                <a:off x="3650837" y="4531964"/>
                <a:ext cx="327845" cy="327845"/>
              </a:xfrm>
              <a:prstGeom prst="rect">
                <a:avLst/>
              </a:prstGeom>
            </p:spPr>
          </p:pic>
          <p:sp>
            <p:nvSpPr>
              <p:cNvPr id="65" name="TextBox 64"/>
              <p:cNvSpPr txBox="1"/>
              <p:nvPr/>
            </p:nvSpPr>
            <p:spPr>
              <a:xfrm>
                <a:off x="3926438" y="4558266"/>
                <a:ext cx="594388"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6" name="Group 5"/>
          <p:cNvGrpSpPr/>
          <p:nvPr/>
        </p:nvGrpSpPr>
        <p:grpSpPr>
          <a:xfrm>
            <a:off x="804620" y="1390230"/>
            <a:ext cx="8350937" cy="1063551"/>
            <a:chOff x="793063" y="1177429"/>
            <a:chExt cx="8350937" cy="1063551"/>
          </a:xfrm>
        </p:grpSpPr>
        <p:grpSp>
          <p:nvGrpSpPr>
            <p:cNvPr id="4" name="Group 3"/>
            <p:cNvGrpSpPr/>
            <p:nvPr/>
          </p:nvGrpSpPr>
          <p:grpSpPr>
            <a:xfrm>
              <a:off x="793063" y="1230504"/>
              <a:ext cx="8350937" cy="1010476"/>
              <a:chOff x="793063" y="1162121"/>
              <a:chExt cx="8350937" cy="1010476"/>
            </a:xfrm>
          </p:grpSpPr>
          <p:sp>
            <p:nvSpPr>
              <p:cNvPr id="15" name="TextBox 14"/>
              <p:cNvSpPr txBox="1"/>
              <p:nvPr/>
            </p:nvSpPr>
            <p:spPr>
              <a:xfrm>
                <a:off x="793063" y="1752836"/>
                <a:ext cx="971640"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App </a:t>
                </a:r>
                <a:r>
                  <a:rPr lang="en-US" sz="1600" kern="0" dirty="0" err="1"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pic>
            <p:nvPicPr>
              <p:cNvPr id="18" name="Picture 17"/>
              <p:cNvPicPr>
                <a:picLocks noChangeAspect="1"/>
              </p:cNvPicPr>
              <p:nvPr/>
            </p:nvPicPr>
            <p:blipFill>
              <a:blip r:embed="rId9"/>
              <a:stretch>
                <a:fillRect/>
              </a:stretch>
            </p:blipFill>
            <p:spPr>
              <a:xfrm>
                <a:off x="1177946" y="1205483"/>
                <a:ext cx="206707" cy="553442"/>
              </a:xfrm>
              <a:prstGeom prst="rect">
                <a:avLst/>
              </a:prstGeom>
            </p:spPr>
          </p:pic>
          <p:sp>
            <p:nvSpPr>
              <p:cNvPr id="24" name="TextBox 23"/>
              <p:cNvSpPr txBox="1"/>
              <p:nvPr/>
            </p:nvSpPr>
            <p:spPr>
              <a:xfrm>
                <a:off x="6084173" y="1649377"/>
                <a:ext cx="3059827" cy="523220"/>
              </a:xfrm>
              <a:prstGeom prst="rect">
                <a:avLst/>
              </a:prstGeom>
              <a:noFill/>
            </p:spPr>
            <p:txBody>
              <a:bodyPr wrap="square" rtlCol="0">
                <a:spAutoFit/>
              </a:bodyPr>
              <a:lstStyle/>
              <a:p>
                <a:pPr defTabSz="914400"/>
                <a:r>
                  <a:rPr lang="en-US" sz="1400" kern="0" dirty="0" smtClean="0">
                    <a:solidFill>
                      <a:srgbClr val="FFFFFF"/>
                    </a:solidFill>
                    <a:latin typeface="Arial"/>
                    <a:ea typeface="Arial"/>
                    <a:cs typeface="Arial"/>
                    <a:sym typeface="Arial"/>
                    <a:rtl val="0"/>
                  </a:rPr>
                  <a:t>Netflix OSS, Spring, .NET, Ruby </a:t>
                </a:r>
              </a:p>
              <a:p>
                <a:pPr defTabSz="914400"/>
                <a:r>
                  <a:rPr lang="en-US" sz="1400" kern="0" dirty="0" smtClean="0">
                    <a:solidFill>
                      <a:srgbClr val="FFFFFF"/>
                    </a:solidFill>
                    <a:latin typeface="Arial"/>
                    <a:ea typeface="Arial"/>
                    <a:cs typeface="Arial"/>
                    <a:sym typeface="Arial"/>
                    <a:rtl val="0"/>
                  </a:rPr>
                  <a:t>Python, </a:t>
                </a:r>
                <a:r>
                  <a:rPr lang="en-US" sz="1400" kern="0" dirty="0" err="1" smtClean="0">
                    <a:solidFill>
                      <a:srgbClr val="FFFFFF"/>
                    </a:solidFill>
                    <a:latin typeface="Arial"/>
                    <a:ea typeface="Arial"/>
                    <a:cs typeface="Arial"/>
                    <a:sym typeface="Arial"/>
                    <a:rtl val="0"/>
                  </a:rPr>
                  <a:t>NodeJS</a:t>
                </a:r>
                <a:r>
                  <a:rPr lang="en-US" sz="1400" kern="0" dirty="0" smtClean="0">
                    <a:solidFill>
                      <a:srgbClr val="FFFFFF"/>
                    </a:solidFill>
                    <a:latin typeface="Arial"/>
                    <a:ea typeface="Arial"/>
                    <a:cs typeface="Arial"/>
                    <a:sym typeface="Arial"/>
                    <a:rtl val="0"/>
                  </a:rPr>
                  <a:t>,  and more...</a:t>
                </a:r>
                <a:endParaRPr lang="en-US" sz="1400" kern="0" dirty="0">
                  <a:solidFill>
                    <a:srgbClr val="FFFFFF"/>
                  </a:solidFill>
                  <a:latin typeface="Arial"/>
                  <a:ea typeface="Arial"/>
                  <a:cs typeface="Arial"/>
                  <a:sym typeface="Arial"/>
                  <a:rtl val="0"/>
                </a:endParaRPr>
              </a:p>
            </p:txBody>
          </p:sp>
          <p:pic>
            <p:nvPicPr>
              <p:cNvPr id="30" name="Picture 29"/>
              <p:cNvPicPr>
                <a:picLocks noChangeAspect="1"/>
              </p:cNvPicPr>
              <p:nvPr/>
            </p:nvPicPr>
            <p:blipFill>
              <a:blip r:embed="rId10"/>
              <a:stretch>
                <a:fillRect/>
              </a:stretch>
            </p:blipFill>
            <p:spPr>
              <a:xfrm>
                <a:off x="6595413" y="1162121"/>
                <a:ext cx="487256" cy="487256"/>
              </a:xfrm>
              <a:prstGeom prst="rect">
                <a:avLst/>
              </a:prstGeom>
            </p:spPr>
          </p:pic>
          <p:sp>
            <p:nvSpPr>
              <p:cNvPr id="39" name="Rectangle 38"/>
              <p:cNvSpPr/>
              <p:nvPr/>
            </p:nvSpPr>
            <p:spPr>
              <a:xfrm>
                <a:off x="2549211" y="1197972"/>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Cloud Native Ecosystem</a:t>
                </a:r>
                <a:endParaRPr lang="en-US" sz="1600" kern="0" dirty="0">
                  <a:solidFill>
                    <a:srgbClr val="FFFFFF"/>
                  </a:solidFill>
                  <a:latin typeface="Arial"/>
                  <a:sym typeface="Arial"/>
                  <a:rtl val="0"/>
                </a:endParaRPr>
              </a:p>
            </p:txBody>
          </p:sp>
        </p:grpSp>
        <p:pic>
          <p:nvPicPr>
            <p:cNvPr id="73" name="Picture 72"/>
            <p:cNvPicPr>
              <a:picLocks noChangeAspect="1"/>
            </p:cNvPicPr>
            <p:nvPr/>
          </p:nvPicPr>
          <p:blipFill>
            <a:blip r:embed="rId8"/>
            <a:stretch>
              <a:fillRect/>
            </a:stretch>
          </p:blipFill>
          <p:spPr>
            <a:xfrm>
              <a:off x="7082669" y="1258227"/>
              <a:ext cx="653793" cy="538614"/>
            </a:xfrm>
            <a:prstGeom prst="rect">
              <a:avLst/>
            </a:prstGeom>
          </p:spPr>
        </p:pic>
        <p:pic>
          <p:nvPicPr>
            <p:cNvPr id="74" name="Picture 2" descr="http://photos4.meetupstatic.com/photos/event/7/8/f/c/global_249990972.jpe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65387" y="1177429"/>
              <a:ext cx="583693" cy="583693"/>
            </a:xfrm>
            <a:prstGeom prst="roundRect">
              <a:avLst>
                <a:gd name="adj" fmla="val 22615"/>
              </a:avLst>
            </a:prstGeom>
            <a:solidFill>
              <a:srgbClr val="FFFFFF">
                <a:shade val="85000"/>
              </a:srgbClr>
            </a:solidFill>
            <a:ln>
              <a:noFill/>
            </a:ln>
            <a:effectLst/>
            <a:extLst/>
          </p:spPr>
        </p:pic>
        <p:pic>
          <p:nvPicPr>
            <p:cNvPr id="55" name="Picture 54"/>
            <p:cNvPicPr>
              <a:picLocks noChangeAspect="1"/>
            </p:cNvPicPr>
            <p:nvPr/>
          </p:nvPicPr>
          <p:blipFill>
            <a:blip r:embed="rId12"/>
            <a:stretch>
              <a:fillRect/>
            </a:stretch>
          </p:blipFill>
          <p:spPr>
            <a:xfrm>
              <a:off x="8159360" y="1273866"/>
              <a:ext cx="419828" cy="419828"/>
            </a:xfrm>
            <a:prstGeom prst="rect">
              <a:avLst/>
            </a:prstGeom>
          </p:spPr>
        </p:pic>
        <p:pic>
          <p:nvPicPr>
            <p:cNvPr id="75" name="Picture 74"/>
            <p:cNvPicPr>
              <a:picLocks noChangeAspect="1"/>
            </p:cNvPicPr>
            <p:nvPr/>
          </p:nvPicPr>
          <p:blipFill>
            <a:blip r:embed="rId13"/>
            <a:stretch>
              <a:fillRect/>
            </a:stretch>
          </p:blipFill>
          <p:spPr>
            <a:xfrm>
              <a:off x="7656001" y="1258227"/>
              <a:ext cx="443194" cy="443194"/>
            </a:xfrm>
            <a:prstGeom prst="rect">
              <a:avLst/>
            </a:prstGeom>
          </p:spPr>
        </p:pic>
      </p:grpSp>
      <p:grpSp>
        <p:nvGrpSpPr>
          <p:cNvPr id="13" name="Group 12"/>
          <p:cNvGrpSpPr/>
          <p:nvPr/>
        </p:nvGrpSpPr>
        <p:grpSpPr>
          <a:xfrm>
            <a:off x="377795" y="2457648"/>
            <a:ext cx="8603594" cy="901455"/>
            <a:chOff x="366238" y="2244847"/>
            <a:chExt cx="8603594" cy="901455"/>
          </a:xfrm>
        </p:grpSpPr>
        <p:grpSp>
          <p:nvGrpSpPr>
            <p:cNvPr id="44" name="Group 43"/>
            <p:cNvGrpSpPr/>
            <p:nvPr/>
          </p:nvGrpSpPr>
          <p:grpSpPr>
            <a:xfrm>
              <a:off x="366238" y="2244847"/>
              <a:ext cx="8532855" cy="901455"/>
              <a:chOff x="366238" y="2176464"/>
              <a:chExt cx="8532855" cy="901455"/>
            </a:xfrm>
          </p:grpSpPr>
          <p:sp>
            <p:nvSpPr>
              <p:cNvPr id="16" name="TextBox 15"/>
              <p:cNvSpPr txBox="1"/>
              <p:nvPr/>
            </p:nvSpPr>
            <p:spPr>
              <a:xfrm>
                <a:off x="366238" y="2739365"/>
                <a:ext cx="1746792"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Platform </a:t>
                </a:r>
                <a:r>
                  <a:rPr lang="en-US" sz="1600" kern="0" dirty="0" err="1" smtClean="0">
                    <a:solidFill>
                      <a:srgbClr val="FFFFFF"/>
                    </a:solidFill>
                    <a:latin typeface="Arial"/>
                    <a:ea typeface="Arial"/>
                    <a:cs typeface="Arial"/>
                    <a:sym typeface="Arial"/>
                    <a:rtl val="0"/>
                  </a:rPr>
                  <a:t>DevOps</a:t>
                </a:r>
                <a:endParaRPr lang="en-US" sz="1600" kern="0" dirty="0">
                  <a:solidFill>
                    <a:srgbClr val="FFFFFF"/>
                  </a:solidFill>
                  <a:latin typeface="Arial"/>
                  <a:ea typeface="Arial"/>
                  <a:cs typeface="Arial"/>
                  <a:sym typeface="Arial"/>
                  <a:rtl val="0"/>
                </a:endParaRPr>
              </a:p>
            </p:txBody>
          </p:sp>
          <p:pic>
            <p:nvPicPr>
              <p:cNvPr id="19" name="Picture 18"/>
              <p:cNvPicPr>
                <a:picLocks noChangeAspect="1"/>
              </p:cNvPicPr>
              <p:nvPr/>
            </p:nvPicPr>
            <p:blipFill>
              <a:blip r:embed="rId9"/>
              <a:stretch>
                <a:fillRect/>
              </a:stretch>
            </p:blipFill>
            <p:spPr>
              <a:xfrm>
                <a:off x="795045" y="2185923"/>
                <a:ext cx="206707" cy="553442"/>
              </a:xfrm>
              <a:prstGeom prst="rect">
                <a:avLst/>
              </a:prstGeom>
            </p:spPr>
          </p:pic>
          <p:pic>
            <p:nvPicPr>
              <p:cNvPr id="20" name="Picture 19"/>
              <p:cNvPicPr>
                <a:picLocks noChangeAspect="1"/>
              </p:cNvPicPr>
              <p:nvPr/>
            </p:nvPicPr>
            <p:blipFill>
              <a:blip r:embed="rId3"/>
              <a:stretch>
                <a:fillRect/>
              </a:stretch>
            </p:blipFill>
            <p:spPr>
              <a:xfrm>
                <a:off x="1615162" y="2188990"/>
                <a:ext cx="203087" cy="543749"/>
              </a:xfrm>
              <a:prstGeom prst="rect">
                <a:avLst/>
              </a:prstGeom>
            </p:spPr>
          </p:pic>
          <p:sp>
            <p:nvSpPr>
              <p:cNvPr id="25" name="TextBox 24"/>
              <p:cNvSpPr txBox="1"/>
              <p:nvPr/>
            </p:nvSpPr>
            <p:spPr>
              <a:xfrm>
                <a:off x="6538316" y="2333713"/>
                <a:ext cx="2360777" cy="584776"/>
              </a:xfrm>
              <a:prstGeom prst="rect">
                <a:avLst/>
              </a:prstGeom>
              <a:noFill/>
            </p:spPr>
            <p:txBody>
              <a:bodyPr wrap="square" rtlCol="0">
                <a:spAutoFit/>
              </a:bodyPr>
              <a:lstStyle/>
              <a:p>
                <a:pPr defTabSz="914400"/>
                <a:r>
                  <a:rPr lang="en-US" sz="1600" kern="0" dirty="0" smtClean="0">
                    <a:solidFill>
                      <a:srgbClr val="FFFFFF"/>
                    </a:solidFill>
                    <a:latin typeface="Arial"/>
                    <a:ea typeface="Arial"/>
                    <a:cs typeface="Arial"/>
                    <a:sym typeface="Arial"/>
                    <a:rtl val="0"/>
                  </a:rPr>
                  <a:t>Pivotal</a:t>
                </a:r>
              </a:p>
              <a:p>
                <a:pP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40" name="Rectangle 39"/>
              <p:cNvSpPr/>
              <p:nvPr/>
            </p:nvSpPr>
            <p:spPr>
              <a:xfrm>
                <a:off x="2549211" y="2176464"/>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Elastic Container Runtime</a:t>
                </a:r>
                <a:endParaRPr lang="en-US" sz="1600" kern="0" dirty="0">
                  <a:solidFill>
                    <a:srgbClr val="FFFFFF"/>
                  </a:solidFill>
                  <a:latin typeface="Arial"/>
                  <a:sym typeface="Arial"/>
                  <a:rtl val="0"/>
                </a:endParaRPr>
              </a:p>
            </p:txBody>
          </p:sp>
        </p:grpSp>
        <p:pic>
          <p:nvPicPr>
            <p:cNvPr id="61" name="Picture 60"/>
            <p:cNvPicPr>
              <a:picLocks noChangeAspect="1"/>
            </p:cNvPicPr>
            <p:nvPr/>
          </p:nvPicPr>
          <p:blipFill rotWithShape="1">
            <a:blip r:embed="rId14"/>
            <a:srcRect l="15906" t="39337" r="64588" b="41817"/>
            <a:stretch/>
          </p:blipFill>
          <p:spPr>
            <a:xfrm>
              <a:off x="5940792" y="2451003"/>
              <a:ext cx="608288" cy="454125"/>
            </a:xfrm>
            <a:prstGeom prst="rect">
              <a:avLst/>
            </a:prstGeom>
          </p:spPr>
        </p:pic>
        <p:pic>
          <p:nvPicPr>
            <p:cNvPr id="76" name="Picture 75"/>
            <p:cNvPicPr>
              <a:picLocks noChangeAspect="1"/>
            </p:cNvPicPr>
            <p:nvPr/>
          </p:nvPicPr>
          <p:blipFill rotWithShape="1">
            <a:blip r:embed="rId15"/>
            <a:srcRect b="31914"/>
            <a:stretch/>
          </p:blipFill>
          <p:spPr>
            <a:xfrm>
              <a:off x="7920067" y="2498117"/>
              <a:ext cx="1049765" cy="487256"/>
            </a:xfrm>
            <a:prstGeom prst="rect">
              <a:avLst/>
            </a:prstGeom>
            <a:effectLst>
              <a:outerShdw blurRad="50800" dist="38100" dir="2700000" sx="97000" sy="97000" algn="tl" rotWithShape="0">
                <a:srgbClr val="000000">
                  <a:alpha val="71000"/>
                </a:srgbClr>
              </a:outerShdw>
            </a:effectLst>
          </p:spPr>
        </p:pic>
      </p:grpSp>
      <p:sp>
        <p:nvSpPr>
          <p:cNvPr id="72"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17</a:t>
            </a:fld>
            <a:endParaRPr lang="en-US" dirty="0"/>
          </a:p>
        </p:txBody>
      </p:sp>
    </p:spTree>
    <p:extLst>
      <p:ext uri="{BB962C8B-B14F-4D97-AF65-F5344CB8AC3E}">
        <p14:creationId xmlns:p14="http://schemas.microsoft.com/office/powerpoint/2010/main" val="32027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ppt_x</p:attrName>
                                        </p:attrNameLst>
                                      </p:cBhvr>
                                      <p:tavLst>
                                        <p:tav tm="0">
                                          <p:val>
                                            <p:strVal val="#ppt_x-#ppt_w*1.125000"/>
                                          </p:val>
                                        </p:tav>
                                        <p:tav tm="100000">
                                          <p:val>
                                            <p:strVal val="#ppt_x"/>
                                          </p:val>
                                        </p:tav>
                                      </p:tavLst>
                                    </p:anim>
                                    <p:animEffect transition="in" filter="wipe(right)">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0-#ppt_w/2"/>
                                          </p:val>
                                        </p:tav>
                                        <p:tav tm="100000">
                                          <p:val>
                                            <p:strVal val="#ppt_x"/>
                                          </p:val>
                                        </p:tav>
                                      </p:tavLst>
                                    </p:anim>
                                    <p:anim calcmode="lin" valueType="num">
                                      <p:cBhvr additive="base">
                                        <p:cTn id="20" dur="500" fill="hold"/>
                                        <p:tgtEl>
                                          <p:spTgt spid="43"/>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ppt_x"/>
                                          </p:val>
                                        </p:tav>
                                        <p:tav tm="100000">
                                          <p:val>
                                            <p:strVal val="#ppt_x"/>
                                          </p:val>
                                        </p:tav>
                                      </p:tavLst>
                                    </p:anim>
                                    <p:anim calcmode="lin" valueType="num">
                                      <p:cBhvr additive="base">
                                        <p:cTn id="2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dissolve">
                                      <p:cBhvr>
                                        <p:cTn id="33" dur="500"/>
                                        <p:tgtEl>
                                          <p:spTgt spid="53"/>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dissolve">
                                      <p:cBhvr>
                                        <p:cTn id="3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4" name="Rectangle 3"/>
          <p:cNvSpPr/>
          <p:nvPr/>
        </p:nvSpPr>
        <p:spPr>
          <a:xfrm>
            <a:off x="4979086" y="2838537"/>
            <a:ext cx="3533132" cy="1757035"/>
          </a:xfrm>
          <a:prstGeom prst="rect">
            <a:avLst/>
          </a:prstGeom>
          <a:solidFill>
            <a:srgbClr val="016B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5257239" y="2394085"/>
            <a:ext cx="3024221" cy="1925020"/>
          </a:xfrm>
          <a:prstGeom prst="rect">
            <a:avLst/>
          </a:prstGeom>
        </p:spPr>
      </p:pic>
      <p:sp>
        <p:nvSpPr>
          <p:cNvPr id="83" name="Shape 83"/>
          <p:cNvSpPr/>
          <p:nvPr/>
        </p:nvSpPr>
        <p:spPr>
          <a:xfrm>
            <a:off x="720949" y="3801932"/>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Distributed </a:t>
            </a:r>
            <a:r>
              <a:rPr lang="en-US" sz="800" b="1" i="0" u="none" strike="noStrike" cap="none" baseline="0" dirty="0">
                <a:solidFill>
                  <a:srgbClr val="FFFFFF"/>
                </a:solidFill>
                <a:ea typeface="Arial"/>
                <a:cs typeface="Arial"/>
                <a:sym typeface="Arial"/>
              </a:rPr>
              <a:t>revision control and source code management. Collaborative software </a:t>
            </a:r>
            <a:r>
              <a:rPr lang="en-US" sz="800" b="1" i="0" u="none" strike="noStrike" cap="none" baseline="0" dirty="0" smtClean="0">
                <a:solidFill>
                  <a:srgbClr val="FFFFFF"/>
                </a:solidFill>
                <a:ea typeface="Arial"/>
                <a:cs typeface="Arial"/>
                <a:sym typeface="Arial"/>
              </a:rPr>
              <a:t>development.</a:t>
            </a:r>
            <a:endParaRPr lang="en-US" sz="800" b="1" i="0" u="none" strike="noStrike" cap="none" baseline="0" dirty="0">
              <a:solidFill>
                <a:srgbClr val="FFFFFF"/>
              </a:solidFill>
              <a:ea typeface="Arial"/>
              <a:cs typeface="Arial"/>
              <a:sym typeface="Arial"/>
            </a:endParaRPr>
          </a:p>
        </p:txBody>
      </p:sp>
      <p:sp>
        <p:nvSpPr>
          <p:cNvPr id="84" name="Shape 84"/>
          <p:cNvSpPr/>
          <p:nvPr/>
        </p:nvSpPr>
        <p:spPr>
          <a:xfrm>
            <a:off x="2068535" y="3798985"/>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Build, test and deploy software </a:t>
            </a:r>
            <a:r>
              <a:rPr lang="en-US" sz="800" b="1" i="0" u="none" strike="noStrike" cap="none" baseline="0" dirty="0">
                <a:solidFill>
                  <a:srgbClr val="FFFFFF"/>
                </a:solidFill>
                <a:ea typeface="Arial"/>
                <a:cs typeface="Arial"/>
                <a:sym typeface="Arial"/>
              </a:rPr>
              <a:t>projects continuously and incrementally. </a:t>
            </a:r>
            <a:r>
              <a:rPr lang="en-US" sz="800" b="1" i="0" u="none" strike="noStrike" cap="none" baseline="0" dirty="0" smtClean="0">
                <a:solidFill>
                  <a:srgbClr val="FFFFFF"/>
                </a:solidFill>
                <a:ea typeface="Arial"/>
                <a:cs typeface="Arial"/>
                <a:sym typeface="Arial"/>
              </a:rPr>
              <a:t>Thousands</a:t>
            </a:r>
            <a:r>
              <a:rPr lang="en-US" sz="800" b="1" i="0" u="none" strike="noStrike" cap="none" dirty="0" smtClean="0">
                <a:solidFill>
                  <a:srgbClr val="FFFFFF"/>
                </a:solidFill>
                <a:ea typeface="Arial"/>
                <a:cs typeface="Arial"/>
                <a:sym typeface="Arial"/>
              </a:rPr>
              <a:t> </a:t>
            </a:r>
            <a:r>
              <a:rPr lang="en-US" sz="800" b="1" i="0" u="none" strike="noStrike" cap="none" baseline="0" dirty="0" smtClean="0">
                <a:solidFill>
                  <a:srgbClr val="FFFFFF"/>
                </a:solidFill>
                <a:ea typeface="Arial"/>
                <a:cs typeface="Arial"/>
                <a:sym typeface="Arial"/>
              </a:rPr>
              <a:t>of </a:t>
            </a:r>
            <a:r>
              <a:rPr lang="en-US" sz="800" b="1" i="0" u="none" strike="noStrike" cap="none" baseline="0" dirty="0">
                <a:solidFill>
                  <a:srgbClr val="FFFFFF"/>
                </a:solidFill>
                <a:ea typeface="Arial"/>
                <a:cs typeface="Arial"/>
                <a:sym typeface="Arial"/>
              </a:rPr>
              <a:t>compatible </a:t>
            </a:r>
            <a:r>
              <a:rPr lang="en-US" sz="800" b="1" i="0" u="none" strike="noStrike" cap="none" baseline="0" dirty="0" smtClean="0">
                <a:solidFill>
                  <a:srgbClr val="FFFFFF"/>
                </a:solidFill>
                <a:ea typeface="Arial"/>
                <a:cs typeface="Arial"/>
                <a:sym typeface="Arial"/>
              </a:rPr>
              <a:t>plugins.</a:t>
            </a:r>
            <a:endParaRPr lang="en-US" sz="800" b="1" i="0" u="none" strike="noStrike" cap="none" baseline="0" dirty="0">
              <a:solidFill>
                <a:srgbClr val="FFFFFF"/>
              </a:solidFill>
              <a:ea typeface="Arial"/>
              <a:cs typeface="Arial"/>
              <a:sym typeface="Arial"/>
            </a:endParaRPr>
          </a:p>
        </p:txBody>
      </p:sp>
      <p:sp>
        <p:nvSpPr>
          <p:cNvPr id="85" name="Shape 85"/>
          <p:cNvSpPr/>
          <p:nvPr/>
        </p:nvSpPr>
        <p:spPr>
          <a:xfrm>
            <a:off x="3442012" y="3806433"/>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Share </a:t>
            </a:r>
            <a:r>
              <a:rPr lang="en-US" sz="800" b="1" i="0" u="none" strike="noStrike" cap="none" baseline="0" dirty="0">
                <a:solidFill>
                  <a:srgbClr val="FFFFFF"/>
                </a:solidFill>
                <a:ea typeface="Arial"/>
                <a:cs typeface="Arial"/>
                <a:sym typeface="Arial"/>
              </a:rPr>
              <a:t>binaries and manage distributions. </a:t>
            </a:r>
            <a:r>
              <a:rPr lang="en-US" sz="800" b="1" i="0" u="none" strike="noStrike" cap="none" baseline="0" dirty="0" smtClean="0">
                <a:solidFill>
                  <a:srgbClr val="FFFFFF"/>
                </a:solidFill>
                <a:ea typeface="Arial"/>
                <a:cs typeface="Arial"/>
                <a:sym typeface="Arial"/>
              </a:rPr>
              <a:t>Manage </a:t>
            </a:r>
            <a:r>
              <a:rPr lang="en-US" sz="800" b="1" i="0" u="none" strike="noStrike" cap="none" baseline="0" dirty="0">
                <a:solidFill>
                  <a:srgbClr val="FFFFFF"/>
                </a:solidFill>
                <a:ea typeface="Arial"/>
                <a:cs typeface="Arial"/>
                <a:sym typeface="Arial"/>
              </a:rPr>
              <a:t>artifact lifecycle. </a:t>
            </a:r>
          </a:p>
        </p:txBody>
      </p:sp>
      <p:sp>
        <p:nvSpPr>
          <p:cNvPr id="86" name="Shape 86"/>
          <p:cNvSpPr/>
          <p:nvPr/>
        </p:nvSpPr>
        <p:spPr>
          <a:xfrm>
            <a:off x="5101380" y="3663843"/>
            <a:ext cx="3332480" cy="6552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rgbClr val="FFFFFF"/>
                </a:solidFill>
                <a:ea typeface="Arial"/>
                <a:cs typeface="Arial"/>
                <a:sym typeface="Arial"/>
              </a:rPr>
              <a:t>Develop, </a:t>
            </a:r>
            <a:r>
              <a:rPr lang="en-US" sz="800" b="1" i="0" u="none" strike="noStrike" cap="none" baseline="0" dirty="0" smtClean="0">
                <a:solidFill>
                  <a:srgbClr val="FFFFFF"/>
                </a:solidFill>
                <a:ea typeface="Arial"/>
                <a:cs typeface="Arial"/>
                <a:sym typeface="Arial"/>
              </a:rPr>
              <a:t>Test</a:t>
            </a:r>
            <a:r>
              <a:rPr lang="en-US" sz="800" b="1" i="0" u="none" strike="noStrike" cap="none" baseline="0" dirty="0">
                <a:solidFill>
                  <a:srgbClr val="FFFFFF"/>
                </a:solidFill>
                <a:ea typeface="Arial"/>
                <a:cs typeface="Arial"/>
                <a:sym typeface="Arial"/>
              </a:rPr>
              <a:t>, QA and </a:t>
            </a:r>
            <a:r>
              <a:rPr lang="en-US" sz="800" b="1" i="0" u="none" strike="noStrike" cap="none" baseline="0" dirty="0" smtClean="0">
                <a:solidFill>
                  <a:srgbClr val="FFFFFF"/>
                </a:solidFill>
                <a:ea typeface="Arial"/>
                <a:cs typeface="Arial"/>
                <a:sym typeface="Arial"/>
              </a:rPr>
              <a:t>Production </a:t>
            </a:r>
            <a:r>
              <a:rPr lang="en-US" sz="800" b="1" i="0" u="none" strike="noStrike" cap="none" baseline="0" dirty="0">
                <a:solidFill>
                  <a:srgbClr val="FFFFFF"/>
                </a:solidFill>
                <a:ea typeface="Arial"/>
                <a:cs typeface="Arial"/>
                <a:sym typeface="Arial"/>
              </a:rPr>
              <a:t>on the same platform. </a:t>
            </a:r>
            <a:endParaRPr lang="en-US" sz="800" b="1" i="0" u="none" strike="noStrike" cap="none" baseline="0" dirty="0" smtClean="0">
              <a:solidFill>
                <a:srgbClr val="FFFFFF"/>
              </a:solidFill>
              <a:ea typeface="Arial"/>
              <a:cs typeface="Arial"/>
              <a:sym typeface="Arial"/>
            </a:endParaRP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Horizontal scaling, high availability, security, logging, update</a:t>
            </a:r>
            <a:r>
              <a:rPr lang="en-US" sz="800" b="1" i="0" u="none" strike="noStrike" cap="none" dirty="0" smtClean="0">
                <a:solidFill>
                  <a:srgbClr val="FFFFFF"/>
                </a:solidFill>
                <a:ea typeface="Arial"/>
                <a:cs typeface="Arial"/>
                <a:sym typeface="Arial"/>
              </a:rPr>
              <a:t> </a:t>
            </a:r>
            <a:r>
              <a:rPr lang="en-US" sz="800" b="1" dirty="0" smtClean="0">
                <a:solidFill>
                  <a:srgbClr val="FFFFFF"/>
                </a:solidFill>
                <a:ea typeface="Arial"/>
                <a:cs typeface="Arial"/>
                <a:sym typeface="Arial"/>
              </a:rPr>
              <a:t>management </a:t>
            </a: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Built</a:t>
            </a:r>
            <a:r>
              <a:rPr lang="en-US" sz="800" b="1" i="0" u="none" strike="noStrike" cap="none" baseline="0" dirty="0">
                <a:solidFill>
                  <a:srgbClr val="FFFFFF"/>
                </a:solidFill>
                <a:ea typeface="Arial"/>
                <a:cs typeface="Arial"/>
                <a:sym typeface="Arial"/>
              </a:rPr>
              <a:t>-in </a:t>
            </a:r>
            <a:r>
              <a:rPr lang="en-US" sz="800" b="1" i="0" u="none" strike="noStrike" cap="none" baseline="0" dirty="0" smtClean="0">
                <a:solidFill>
                  <a:srgbClr val="FFFFFF"/>
                </a:solidFill>
                <a:ea typeface="Arial"/>
                <a:cs typeface="Arial"/>
                <a:sym typeface="Arial"/>
              </a:rPr>
              <a:t>ecosystem of </a:t>
            </a:r>
            <a:r>
              <a:rPr lang="en-US" sz="800" b="1" i="0" u="none" strike="noStrike" cap="none" baseline="0" dirty="0">
                <a:solidFill>
                  <a:srgbClr val="FFFFFF"/>
                </a:solidFill>
                <a:ea typeface="Arial"/>
                <a:cs typeface="Arial"/>
                <a:sym typeface="Arial"/>
              </a:rPr>
              <a:t>services. </a:t>
            </a:r>
            <a:endParaRPr lang="en-US" sz="800" b="1" i="0" u="none" strike="noStrike" cap="none" baseline="0" dirty="0" smtClean="0">
              <a:solidFill>
                <a:srgbClr val="FFFFFF"/>
              </a:solidFill>
              <a:ea typeface="Arial"/>
              <a:cs typeface="Arial"/>
              <a:sym typeface="Arial"/>
            </a:endParaRP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Deploy</a:t>
            </a:r>
            <a:r>
              <a:rPr lang="en-US" sz="800" b="1" i="0" u="none" strike="noStrike" cap="none" baseline="0" dirty="0">
                <a:solidFill>
                  <a:srgbClr val="FFFFFF"/>
                </a:solidFill>
                <a:ea typeface="Arial"/>
                <a:cs typeface="Arial"/>
                <a:sym typeface="Arial"/>
              </a:rPr>
              <a:t>, operate and scale on </a:t>
            </a:r>
            <a:r>
              <a:rPr lang="en-US" sz="800" b="1" i="0" u="none" strike="noStrike" cap="none" baseline="0" dirty="0" smtClean="0">
                <a:solidFill>
                  <a:srgbClr val="FFFFFF"/>
                </a:solidFill>
                <a:ea typeface="Arial"/>
                <a:cs typeface="Arial"/>
                <a:sym typeface="Arial"/>
              </a:rPr>
              <a:t>IAAS of choice.</a:t>
            </a:r>
          </a:p>
          <a:p>
            <a:pPr algn="ctr">
              <a:buSzPct val="25000"/>
            </a:pPr>
            <a:r>
              <a:rPr lang="en-US" sz="800" b="1" dirty="0" smtClean="0">
                <a:solidFill>
                  <a:srgbClr val="FFFFFF"/>
                </a:solidFill>
                <a:ea typeface="Arial"/>
                <a:cs typeface="Arial"/>
                <a:sym typeface="Arial"/>
              </a:rPr>
              <a:t>Simple</a:t>
            </a:r>
            <a:r>
              <a:rPr lang="en-US" sz="800" b="1" dirty="0">
                <a:solidFill>
                  <a:srgbClr val="FFFFFF"/>
                </a:solidFill>
                <a:ea typeface="Arial"/>
                <a:cs typeface="Arial"/>
                <a:sym typeface="Arial"/>
              </a:rPr>
              <a:t>, developer friendly commands and APIs. </a:t>
            </a:r>
          </a:p>
          <a:p>
            <a:pPr marL="0" marR="0" lvl="0" indent="0" algn="ctr" rtl="0">
              <a:spcBef>
                <a:spcPts val="0"/>
              </a:spcBef>
              <a:buSzPct val="25000"/>
              <a:buNone/>
            </a:pPr>
            <a:endParaRPr sz="800" b="1" i="0" u="none" strike="noStrike" cap="none" baseline="0" dirty="0">
              <a:solidFill>
                <a:srgbClr val="FFFFFF"/>
              </a:solidFill>
              <a:ea typeface="Arial"/>
              <a:cs typeface="Arial"/>
              <a:sym typeface="Arial"/>
            </a:endParaRPr>
          </a:p>
        </p:txBody>
      </p:sp>
      <p:sp>
        <p:nvSpPr>
          <p:cNvPr id="87" name="Shape 87"/>
          <p:cNvSpPr/>
          <p:nvPr/>
        </p:nvSpPr>
        <p:spPr>
          <a:xfrm>
            <a:off x="706024" y="1632789"/>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AUTOMATION.</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Integrate tools and automate processes from testing to builds and </a:t>
            </a:r>
            <a:r>
              <a:rPr lang="en-US" sz="800" b="0" i="0" u="none" strike="noStrike" cap="none" baseline="0" dirty="0" smtClean="0">
                <a:solidFill>
                  <a:srgbClr val="000000"/>
                </a:solidFill>
                <a:latin typeface="Arial"/>
                <a:ea typeface="Arial"/>
                <a:cs typeface="Arial"/>
                <a:sym typeface="Arial"/>
              </a:rPr>
              <a:t>deployment.</a:t>
            </a:r>
            <a:endParaRPr lang="en-US" sz="800" b="0" i="0" u="none" strike="noStrike" cap="none" baseline="0" dirty="0">
              <a:solidFill>
                <a:srgbClr val="000000"/>
              </a:solidFill>
              <a:latin typeface="Arial"/>
              <a:ea typeface="Arial"/>
              <a:cs typeface="Arial"/>
              <a:sym typeface="Arial"/>
            </a:endParaRPr>
          </a:p>
        </p:txBody>
      </p:sp>
      <p:sp>
        <p:nvSpPr>
          <p:cNvPr id="88" name="Shape 88"/>
          <p:cNvSpPr/>
          <p:nvPr/>
        </p:nvSpPr>
        <p:spPr>
          <a:xfrm>
            <a:off x="2771393" y="1635777"/>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SPEED.</a:t>
            </a:r>
          </a:p>
          <a:p>
            <a:pPr marL="0" marR="0" lvl="0" indent="0" algn="l" rtl="0">
              <a:spcBef>
                <a:spcPts val="0"/>
              </a:spcBef>
              <a:buSzPct val="25000"/>
              <a:buNone/>
            </a:pPr>
            <a:r>
              <a:rPr lang="en-US" sz="800" b="0" i="0" u="none" strike="noStrike" cap="none" baseline="0" dirty="0" smtClean="0">
                <a:solidFill>
                  <a:srgbClr val="000000"/>
                </a:solidFill>
                <a:latin typeface="Arial"/>
                <a:ea typeface="Arial"/>
                <a:cs typeface="Arial"/>
                <a:sym typeface="Arial"/>
              </a:rPr>
              <a:t>Releasing </a:t>
            </a:r>
            <a:r>
              <a:rPr lang="en-US" sz="800" b="0" i="0" u="none" strike="noStrike" cap="none" baseline="0" dirty="0">
                <a:solidFill>
                  <a:srgbClr val="000000"/>
                </a:solidFill>
                <a:latin typeface="Arial"/>
                <a:ea typeface="Arial"/>
                <a:cs typeface="Arial"/>
                <a:sym typeface="Arial"/>
              </a:rPr>
              <a:t>more frequently with </a:t>
            </a:r>
            <a:r>
              <a:rPr lang="en-US" sz="800" b="0" i="0" u="none" strike="noStrike" cap="none" baseline="0" dirty="0" smtClean="0">
                <a:solidFill>
                  <a:srgbClr val="000000"/>
                </a:solidFill>
                <a:latin typeface="Arial"/>
                <a:ea typeface="Arial"/>
                <a:cs typeface="Arial"/>
                <a:sym typeface="Arial"/>
              </a:rPr>
              <a:t>fewer bits </a:t>
            </a:r>
            <a:r>
              <a:rPr lang="en-US" sz="800" b="0" i="0" u="none" strike="noStrike" cap="none" baseline="0" dirty="0">
                <a:solidFill>
                  <a:srgbClr val="000000"/>
                </a:solidFill>
                <a:latin typeface="Arial"/>
                <a:ea typeface="Arial"/>
                <a:cs typeface="Arial"/>
                <a:sym typeface="Arial"/>
              </a:rPr>
              <a:t>will reduce complexity and improve time-to-</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sp>
        <p:nvSpPr>
          <p:cNvPr id="89" name="Shape 89"/>
          <p:cNvSpPr/>
          <p:nvPr/>
        </p:nvSpPr>
        <p:spPr>
          <a:xfrm>
            <a:off x="4836763" y="1635777"/>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QUALITY.</a:t>
            </a:r>
          </a:p>
          <a:p>
            <a:pPr marL="0" marR="0" lvl="0" indent="0" algn="l" rtl="0">
              <a:spcBef>
                <a:spcPts val="0"/>
              </a:spcBef>
              <a:buSzPct val="25000"/>
              <a:buNone/>
            </a:pPr>
            <a:r>
              <a:rPr lang="en-US" sz="800" dirty="0" smtClean="0">
                <a:solidFill>
                  <a:srgbClr val="000000"/>
                </a:solidFill>
                <a:latin typeface="Arial"/>
                <a:ea typeface="Arial"/>
                <a:cs typeface="Arial"/>
                <a:sym typeface="Arial"/>
              </a:rPr>
              <a:t>Shorten </a:t>
            </a:r>
            <a:r>
              <a:rPr lang="en-US" sz="800" b="0" i="0" u="none" strike="noStrike" cap="none" baseline="0" dirty="0" smtClean="0">
                <a:solidFill>
                  <a:srgbClr val="000000"/>
                </a:solidFill>
                <a:latin typeface="Arial"/>
                <a:ea typeface="Arial"/>
                <a:cs typeface="Arial"/>
                <a:sym typeface="Arial"/>
              </a:rPr>
              <a:t>feedback </a:t>
            </a:r>
            <a:r>
              <a:rPr lang="en-US" sz="800" b="0" i="0" u="none" strike="noStrike" cap="none" baseline="0" dirty="0">
                <a:solidFill>
                  <a:srgbClr val="000000"/>
                </a:solidFill>
                <a:latin typeface="Arial"/>
                <a:ea typeface="Arial"/>
                <a:cs typeface="Arial"/>
                <a:sym typeface="Arial"/>
              </a:rPr>
              <a:t>loop using test-driven development to surface problems </a:t>
            </a:r>
            <a:r>
              <a:rPr lang="en-US" sz="800" b="0" i="0" u="none" strike="noStrike" cap="none" baseline="0" dirty="0" smtClean="0">
                <a:solidFill>
                  <a:srgbClr val="000000"/>
                </a:solidFill>
                <a:latin typeface="Arial"/>
                <a:ea typeface="Arial"/>
                <a:cs typeface="Arial"/>
                <a:sym typeface="Arial"/>
              </a:rPr>
              <a:t>sooner.</a:t>
            </a:r>
            <a:endParaRPr lang="en-US" sz="800" b="0" i="0" u="none" strike="noStrike" cap="none" baseline="0" dirty="0">
              <a:solidFill>
                <a:srgbClr val="000000"/>
              </a:solidFill>
              <a:latin typeface="Arial"/>
              <a:ea typeface="Arial"/>
              <a:cs typeface="Arial"/>
              <a:sym typeface="Arial"/>
            </a:endParaRPr>
          </a:p>
        </p:txBody>
      </p:sp>
      <p:sp>
        <p:nvSpPr>
          <p:cNvPr id="90" name="Shape 90"/>
          <p:cNvSpPr/>
          <p:nvPr/>
        </p:nvSpPr>
        <p:spPr>
          <a:xfrm>
            <a:off x="6902131" y="1635777"/>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AGILITY.</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Push updates on regular basis with no downtime to improve customer experience and time to </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grpSp>
        <p:nvGrpSpPr>
          <p:cNvPr id="91" name="Shape 91"/>
          <p:cNvGrpSpPr/>
          <p:nvPr/>
        </p:nvGrpSpPr>
        <p:grpSpPr>
          <a:xfrm>
            <a:off x="225602" y="2282726"/>
            <a:ext cx="8578542" cy="2430660"/>
            <a:chOff x="87342" y="2286009"/>
            <a:chExt cx="8578542" cy="2430660"/>
          </a:xfrm>
        </p:grpSpPr>
        <p:sp>
          <p:nvSpPr>
            <p:cNvPr id="92" name="Shape 92"/>
            <p:cNvSpPr/>
            <p:nvPr/>
          </p:nvSpPr>
          <p:spPr>
            <a:xfrm>
              <a:off x="537900" y="2397368"/>
              <a:ext cx="1528755" cy="541570"/>
            </a:xfrm>
            <a:prstGeom prst="homePlate">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Commit Code Change</a:t>
              </a:r>
            </a:p>
          </p:txBody>
        </p:sp>
        <p:sp>
          <p:nvSpPr>
            <p:cNvPr id="93" name="Shape 93"/>
            <p:cNvSpPr/>
            <p:nvPr/>
          </p:nvSpPr>
          <p:spPr>
            <a:xfrm>
              <a:off x="1798250"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Automate Build &amp; </a:t>
              </a:r>
              <a:r>
                <a:rPr lang="en-US" sz="1000" b="1" i="0" u="none" strike="noStrike" cap="none" baseline="0" dirty="0" smtClean="0">
                  <a:solidFill>
                    <a:schemeClr val="lt1"/>
                  </a:solidFill>
                  <a:latin typeface="Arial"/>
                  <a:ea typeface="Arial"/>
                  <a:cs typeface="Arial"/>
                  <a:sym typeface="Arial"/>
                </a:rPr>
                <a:t>Test</a:t>
              </a:r>
              <a:endParaRPr lang="en-US" sz="1000" b="1" i="0" u="none" strike="noStrike" cap="none" baseline="0" dirty="0">
                <a:solidFill>
                  <a:schemeClr val="lt1"/>
                </a:solidFill>
                <a:latin typeface="Arial"/>
                <a:ea typeface="Arial"/>
                <a:cs typeface="Arial"/>
                <a:sym typeface="Arial"/>
              </a:endParaRPr>
            </a:p>
          </p:txBody>
        </p:sp>
        <p:sp>
          <p:nvSpPr>
            <p:cNvPr id="94" name="Shape 94"/>
            <p:cNvSpPr/>
            <p:nvPr/>
          </p:nvSpPr>
          <p:spPr>
            <a:xfrm>
              <a:off x="3185335"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lt1"/>
                  </a:solidFill>
                  <a:latin typeface="Arial"/>
                  <a:ea typeface="Arial"/>
                  <a:cs typeface="Arial"/>
                  <a:sym typeface="Arial"/>
                </a:rPr>
                <a:t>Manage </a:t>
              </a:r>
              <a:r>
                <a:rPr lang="en-US" sz="1000" b="1" i="0" u="none" strike="noStrike" cap="none" baseline="0" dirty="0">
                  <a:solidFill>
                    <a:schemeClr val="lt1"/>
                  </a:solidFill>
                  <a:latin typeface="Arial"/>
                  <a:ea typeface="Arial"/>
                  <a:cs typeface="Arial"/>
                  <a:sym typeface="Arial"/>
                </a:rPr>
                <a:t>Binaries &amp; Build Artifacts</a:t>
              </a:r>
            </a:p>
          </p:txBody>
        </p:sp>
        <p:sp>
          <p:nvSpPr>
            <p:cNvPr id="95" name="Shape 95"/>
            <p:cNvSpPr/>
            <p:nvPr/>
          </p:nvSpPr>
          <p:spPr>
            <a:xfrm>
              <a:off x="4572421" y="2398068"/>
              <a:ext cx="4093463"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bg1"/>
                  </a:solidFill>
                  <a:latin typeface="Arial"/>
                  <a:ea typeface="Arial"/>
                  <a:cs typeface="Arial"/>
                  <a:sym typeface="Arial"/>
                </a:rPr>
                <a:t>Pivotal Cloud</a:t>
              </a:r>
              <a:r>
                <a:rPr lang="en-US" sz="1000" b="1" i="0" u="none" strike="noStrike" cap="none" dirty="0" smtClean="0">
                  <a:solidFill>
                    <a:schemeClr val="bg1"/>
                  </a:solidFill>
                  <a:latin typeface="Arial"/>
                  <a:ea typeface="Arial"/>
                  <a:cs typeface="Arial"/>
                  <a:sym typeface="Arial"/>
                </a:rPr>
                <a:t> Foundry (Elastic Runtime)</a:t>
              </a:r>
              <a:endParaRPr lang="en-US" sz="1000" b="1" i="0" u="none" strike="noStrike" cap="none" baseline="0" dirty="0">
                <a:solidFill>
                  <a:schemeClr val="bg1"/>
                </a:solidFill>
                <a:latin typeface="Arial"/>
                <a:ea typeface="Arial"/>
                <a:cs typeface="Arial"/>
                <a:sym typeface="Arial"/>
              </a:endParaRPr>
            </a:p>
          </p:txBody>
        </p:sp>
        <p:sp>
          <p:nvSpPr>
            <p:cNvPr id="102" name="Shape 102"/>
            <p:cNvSpPr txBox="1"/>
            <p:nvPr/>
          </p:nvSpPr>
          <p:spPr>
            <a:xfrm rot="16200000">
              <a:off x="-162629" y="2535980"/>
              <a:ext cx="776939"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chemeClr val="bg1"/>
                  </a:solidFill>
                  <a:latin typeface="Arial"/>
                  <a:ea typeface="Arial"/>
                  <a:cs typeface="Arial"/>
                  <a:sym typeface="Arial"/>
                </a:rPr>
                <a:t>Build Pipeline Operations</a:t>
              </a:r>
            </a:p>
          </p:txBody>
        </p:sp>
        <p:sp>
          <p:nvSpPr>
            <p:cNvPr id="103" name="Shape 103"/>
            <p:cNvSpPr txBox="1"/>
            <p:nvPr/>
          </p:nvSpPr>
          <p:spPr>
            <a:xfrm rot="16200000">
              <a:off x="-471472" y="3707296"/>
              <a:ext cx="1694987" cy="32376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b="1" i="0" u="none" strike="noStrike" cap="none" baseline="0" dirty="0">
                  <a:solidFill>
                    <a:schemeClr val="bg1"/>
                  </a:solidFill>
                  <a:latin typeface="Arial"/>
                  <a:ea typeface="Arial"/>
                  <a:cs typeface="Arial"/>
                  <a:sym typeface="Arial"/>
                </a:rPr>
                <a:t>Tool Chain</a:t>
              </a:r>
            </a:p>
          </p:txBody>
        </p:sp>
        <p:sp>
          <p:nvSpPr>
            <p:cNvPr id="104" name="Shape 104"/>
            <p:cNvSpPr txBox="1"/>
            <p:nvPr/>
          </p:nvSpPr>
          <p:spPr>
            <a:xfrm>
              <a:off x="788743" y="3613955"/>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err="1">
                  <a:solidFill>
                    <a:srgbClr val="FFFFFF"/>
                  </a:solidFill>
                  <a:ea typeface="Arial"/>
                  <a:cs typeface="Arial"/>
                  <a:sym typeface="Arial"/>
                </a:rPr>
                <a:t>Gitlab</a:t>
              </a:r>
              <a:endParaRPr lang="en-US" sz="1000" b="1" i="0" u="none" strike="noStrike" cap="none" baseline="0" dirty="0">
                <a:solidFill>
                  <a:srgbClr val="FFFFFF"/>
                </a:solidFill>
                <a:ea typeface="Arial"/>
                <a:cs typeface="Arial"/>
                <a:sym typeface="Arial"/>
              </a:endParaRPr>
            </a:p>
          </p:txBody>
        </p:sp>
        <p:sp>
          <p:nvSpPr>
            <p:cNvPr id="105" name="Shape 105"/>
            <p:cNvSpPr txBox="1"/>
            <p:nvPr/>
          </p:nvSpPr>
          <p:spPr>
            <a:xfrm>
              <a:off x="2170676" y="3619655"/>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a:solidFill>
                    <a:srgbClr val="FFFFFF"/>
                  </a:solidFill>
                  <a:ea typeface="Arial"/>
                  <a:cs typeface="Arial"/>
                  <a:sym typeface="Arial"/>
                </a:rPr>
                <a:t>Jenkins</a:t>
              </a:r>
            </a:p>
          </p:txBody>
        </p:sp>
      </p:grpSp>
      <p:pic>
        <p:nvPicPr>
          <p:cNvPr id="10" name="Picture 9" descr="gitlab-logo-square (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9063" y="2979411"/>
            <a:ext cx="640080" cy="640080"/>
          </a:xfrm>
          <a:prstGeom prst="rect">
            <a:avLst/>
          </a:prstGeom>
        </p:spPr>
      </p:pic>
      <p:sp>
        <p:nvSpPr>
          <p:cNvPr id="27" name="Shape 82"/>
          <p:cNvSpPr txBox="1">
            <a:spLocks noGrp="1"/>
          </p:cNvSpPr>
          <p:nvPr>
            <p:ph type="title"/>
          </p:nvPr>
        </p:nvSpPr>
        <p:spPr>
          <a:xfrm>
            <a:off x="296157" y="184985"/>
            <a:ext cx="8410574" cy="460374"/>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3200" b="0" i="0" u="none" strike="noStrike" cap="none" baseline="0" dirty="0">
                <a:solidFill>
                  <a:schemeClr val="accent1"/>
                </a:solidFill>
                <a:latin typeface="+mj-lt"/>
                <a:ea typeface="Arial"/>
                <a:cs typeface="Arial"/>
                <a:sym typeface="Arial"/>
              </a:rPr>
              <a:t>Application Lifecycle Management: CI/</a:t>
            </a:r>
            <a:r>
              <a:rPr lang="en-US" sz="3200" b="0" i="0" u="none" strike="noStrike" cap="none" baseline="0" dirty="0" smtClean="0">
                <a:solidFill>
                  <a:schemeClr val="accent1"/>
                </a:solidFill>
                <a:latin typeface="+mj-lt"/>
                <a:ea typeface="Arial"/>
                <a:cs typeface="Arial"/>
                <a:sym typeface="Arial"/>
              </a:rPr>
              <a:t>CD</a:t>
            </a:r>
            <a:endParaRPr lang="en-US" sz="1800" b="0" i="0" u="none" strike="noStrike" cap="none" baseline="0" dirty="0">
              <a:solidFill>
                <a:schemeClr val="accent1"/>
              </a:solidFill>
              <a:latin typeface="+mj-lt"/>
              <a:ea typeface="Arial"/>
              <a:cs typeface="Arial"/>
              <a:sym typeface="Arial"/>
            </a:endParaRPr>
          </a:p>
        </p:txBody>
      </p:sp>
      <p:sp>
        <p:nvSpPr>
          <p:cNvPr id="28" name="Text Placeholder 1"/>
          <p:cNvSpPr txBox="1">
            <a:spLocks/>
          </p:cNvSpPr>
          <p:nvPr/>
        </p:nvSpPr>
        <p:spPr>
          <a:xfrm>
            <a:off x="225602" y="560036"/>
            <a:ext cx="8410574" cy="34621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latin typeface="+mj-lt"/>
            </a:endParaRPr>
          </a:p>
        </p:txBody>
      </p:sp>
      <p:pic>
        <p:nvPicPr>
          <p:cNvPr id="6" name="Picture 5"/>
          <p:cNvPicPr>
            <a:picLocks noChangeAspect="1"/>
          </p:cNvPicPr>
          <p:nvPr/>
        </p:nvPicPr>
        <p:blipFill>
          <a:blip r:embed="rId5"/>
          <a:stretch>
            <a:fillRect/>
          </a:stretch>
        </p:blipFill>
        <p:spPr>
          <a:xfrm>
            <a:off x="1917045" y="2935655"/>
            <a:ext cx="1473742" cy="859683"/>
          </a:xfrm>
          <a:prstGeom prst="rect">
            <a:avLst/>
          </a:prstGeom>
        </p:spPr>
      </p:pic>
      <p:pic>
        <p:nvPicPr>
          <p:cNvPr id="7" name="Picture 6"/>
          <p:cNvPicPr>
            <a:picLocks noChangeAspect="1"/>
          </p:cNvPicPr>
          <p:nvPr/>
        </p:nvPicPr>
        <p:blipFill>
          <a:blip r:embed="rId6"/>
          <a:stretch>
            <a:fillRect/>
          </a:stretch>
        </p:blipFill>
        <p:spPr>
          <a:xfrm>
            <a:off x="3657237" y="2979411"/>
            <a:ext cx="829869" cy="829869"/>
          </a:xfrm>
          <a:prstGeom prst="rect">
            <a:avLst/>
          </a:prstGeom>
        </p:spPr>
      </p:pic>
    </p:spTree>
    <p:extLst>
      <p:ext uri="{BB962C8B-B14F-4D97-AF65-F5344CB8AC3E}">
        <p14:creationId xmlns:p14="http://schemas.microsoft.com/office/powerpoint/2010/main" val="9629389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grpSp>
        <p:nvGrpSpPr>
          <p:cNvPr id="105" name="Group 104"/>
          <p:cNvGrpSpPr/>
          <p:nvPr/>
        </p:nvGrpSpPr>
        <p:grpSpPr>
          <a:xfrm>
            <a:off x="447502" y="180400"/>
            <a:ext cx="8248996" cy="4468001"/>
            <a:chOff x="48247" y="107461"/>
            <a:chExt cx="8988291" cy="4953001"/>
          </a:xfrm>
        </p:grpSpPr>
        <p:sp>
          <p:nvSpPr>
            <p:cNvPr id="4" name="Slide Number Placeholder 1"/>
            <p:cNvSpPr txBox="1">
              <a:spLocks/>
            </p:cNvSpPr>
            <p:nvPr/>
          </p:nvSpPr>
          <p:spPr>
            <a:xfrm>
              <a:off x="48247" y="4695386"/>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19</a:t>
              </a:fld>
              <a:endParaRPr lang="en-US" sz="1050" dirty="0">
                <a:solidFill>
                  <a:schemeClr val="bg1">
                    <a:lumMod val="65000"/>
                  </a:schemeClr>
                </a:solidFill>
              </a:endParaRPr>
            </a:p>
          </p:txBody>
        </p:sp>
        <p:sp>
          <p:nvSpPr>
            <p:cNvPr id="3" name="Rectangle 2"/>
            <p:cNvSpPr/>
            <p:nvPr/>
          </p:nvSpPr>
          <p:spPr>
            <a:xfrm>
              <a:off x="48247" y="3751384"/>
              <a:ext cx="6878138" cy="1309077"/>
            </a:xfrm>
            <a:prstGeom prst="rect">
              <a:avLst/>
            </a:prstGeom>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t"/>
            <a:lstStyle/>
            <a:p>
              <a:r>
                <a:rPr lang="en-US" sz="1400" dirty="0" smtClean="0">
                  <a:solidFill>
                    <a:srgbClr val="000000"/>
                  </a:solidFill>
                </a:rPr>
                <a:t>Infrastructure Automation</a:t>
              </a:r>
            </a:p>
            <a:p>
              <a:r>
                <a:rPr lang="en-US" sz="1400" dirty="0" smtClean="0">
                  <a:solidFill>
                    <a:srgbClr val="000000"/>
                  </a:solidFill>
                </a:rPr>
                <a:t>(BOSH)</a:t>
              </a:r>
              <a:endParaRPr lang="en-US" sz="1400" dirty="0">
                <a:solidFill>
                  <a:srgbClr val="000000"/>
                </a:solidFill>
              </a:endParaRPr>
            </a:p>
          </p:txBody>
        </p:sp>
        <p:sp>
          <p:nvSpPr>
            <p:cNvPr id="5" name="Rectangle 4"/>
            <p:cNvSpPr/>
            <p:nvPr/>
          </p:nvSpPr>
          <p:spPr>
            <a:xfrm>
              <a:off x="48247" y="1602153"/>
              <a:ext cx="4787522" cy="2041769"/>
            </a:xfrm>
            <a:prstGeom prst="rect">
              <a:avLst/>
            </a:prstGeom>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rgbClr val="000000"/>
                  </a:solidFill>
                </a:rPr>
                <a:t>Elastic Container Runtime</a:t>
              </a:r>
              <a:endParaRPr lang="en-US" sz="1400" dirty="0">
                <a:solidFill>
                  <a:srgbClr val="000000"/>
                </a:solidFill>
              </a:endParaRPr>
            </a:p>
          </p:txBody>
        </p:sp>
        <p:sp>
          <p:nvSpPr>
            <p:cNvPr id="6" name="Rectangle 5"/>
            <p:cNvSpPr/>
            <p:nvPr/>
          </p:nvSpPr>
          <p:spPr>
            <a:xfrm>
              <a:off x="4943231" y="107461"/>
              <a:ext cx="1983154" cy="3536462"/>
            </a:xfrm>
            <a:prstGeom prst="rect">
              <a:avLst/>
            </a:prstGeom>
            <a:ln>
              <a:solidFill>
                <a:srgbClr val="FFFFFF"/>
              </a:solidFill>
              <a:prstDash val="solid"/>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rgbClr val="000000"/>
                  </a:solidFill>
                </a:rPr>
                <a:t>BOSH Managed Services</a:t>
              </a:r>
              <a:endParaRPr lang="en-US" sz="1400" dirty="0">
                <a:solidFill>
                  <a:srgbClr val="000000"/>
                </a:solidFill>
              </a:endParaRPr>
            </a:p>
          </p:txBody>
        </p:sp>
        <p:sp>
          <p:nvSpPr>
            <p:cNvPr id="9" name="Rectangle 8"/>
            <p:cNvSpPr/>
            <p:nvPr/>
          </p:nvSpPr>
          <p:spPr>
            <a:xfrm>
              <a:off x="7033846" y="107461"/>
              <a:ext cx="2002692" cy="4953001"/>
            </a:xfrm>
            <a:prstGeom prst="rect">
              <a:avLst/>
            </a:prstGeom>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rgbClr val="000000"/>
                  </a:solidFill>
                </a:rPr>
                <a:t>Brokered Services</a:t>
              </a:r>
              <a:endParaRPr lang="en-US" sz="1400" dirty="0">
                <a:solidFill>
                  <a:srgbClr val="000000"/>
                </a:solidFill>
              </a:endParaRPr>
            </a:p>
          </p:txBody>
        </p:sp>
        <p:sp>
          <p:nvSpPr>
            <p:cNvPr id="7" name="Rectangle 6"/>
            <p:cNvSpPr/>
            <p:nvPr/>
          </p:nvSpPr>
          <p:spPr>
            <a:xfrm>
              <a:off x="48247" y="107461"/>
              <a:ext cx="4787522" cy="140677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solidFill>
                    <a:schemeClr val="tx1"/>
                  </a:solidFill>
                </a:rPr>
                <a:t>Applications / APIs / </a:t>
              </a:r>
              <a:r>
                <a:rPr lang="en-US" sz="1400" dirty="0" err="1" smtClean="0">
                  <a:solidFill>
                    <a:schemeClr val="tx1"/>
                  </a:solidFill>
                </a:rPr>
                <a:t>Microservices</a:t>
              </a:r>
              <a:endParaRPr lang="en-US" sz="1400" dirty="0">
                <a:solidFill>
                  <a:schemeClr val="tx1"/>
                </a:solidFill>
              </a:endParaRPr>
            </a:p>
          </p:txBody>
        </p:sp>
        <p:grpSp>
          <p:nvGrpSpPr>
            <p:cNvPr id="28" name="Group 27"/>
            <p:cNvGrpSpPr/>
            <p:nvPr/>
          </p:nvGrpSpPr>
          <p:grpSpPr>
            <a:xfrm>
              <a:off x="173339" y="402436"/>
              <a:ext cx="4662430" cy="1113398"/>
              <a:chOff x="173339" y="402436"/>
              <a:chExt cx="4752043" cy="1113398"/>
            </a:xfrm>
          </p:grpSpPr>
          <p:sp>
            <p:nvSpPr>
              <p:cNvPr id="16" name="TextBox 15"/>
              <p:cNvSpPr txBox="1"/>
              <p:nvPr/>
            </p:nvSpPr>
            <p:spPr>
              <a:xfrm>
                <a:off x="509426" y="1139019"/>
                <a:ext cx="2188661" cy="369332"/>
              </a:xfrm>
              <a:prstGeom prst="rect">
                <a:avLst/>
              </a:prstGeom>
              <a:noFill/>
            </p:spPr>
            <p:txBody>
              <a:bodyPr wrap="square" rtlCol="0">
                <a:spAutoFit/>
              </a:bodyPr>
              <a:lstStyle/>
              <a:p>
                <a:pPr algn="ctr"/>
                <a:r>
                  <a:rPr lang="en-US" sz="900" i="1" dirty="0" smtClean="0"/>
                  <a:t>Compiled, staged, containerized, deployed and managed by platform</a:t>
                </a:r>
                <a:endParaRPr lang="en-US" sz="900" i="1" dirty="0"/>
              </a:p>
            </p:txBody>
          </p:sp>
          <p:pic>
            <p:nvPicPr>
              <p:cNvPr id="19" name="Picture 18" descr="homepage-docke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2341" y="402436"/>
                <a:ext cx="890130" cy="736583"/>
              </a:xfrm>
              <a:prstGeom prst="rect">
                <a:avLst/>
              </a:prstGeom>
            </p:spPr>
          </p:pic>
          <p:sp>
            <p:nvSpPr>
              <p:cNvPr id="21" name="TextBox 20"/>
              <p:cNvSpPr txBox="1"/>
              <p:nvPr/>
            </p:nvSpPr>
            <p:spPr>
              <a:xfrm>
                <a:off x="3282463" y="1106411"/>
                <a:ext cx="1642919" cy="409423"/>
              </a:xfrm>
              <a:prstGeom prst="rect">
                <a:avLst/>
              </a:prstGeom>
              <a:noFill/>
            </p:spPr>
            <p:txBody>
              <a:bodyPr wrap="square" rtlCol="0">
                <a:spAutoFit/>
              </a:bodyPr>
              <a:lstStyle/>
              <a:p>
                <a:pPr algn="ctr"/>
                <a:r>
                  <a:rPr lang="en-US" sz="900" dirty="0" smtClean="0"/>
                  <a:t>BYO container, deployed and managed by platform</a:t>
                </a:r>
                <a:endParaRPr lang="en-US" sz="900" dirty="0"/>
              </a:p>
            </p:txBody>
          </p:sp>
          <p:grpSp>
            <p:nvGrpSpPr>
              <p:cNvPr id="23" name="Group 22"/>
              <p:cNvGrpSpPr/>
              <p:nvPr/>
            </p:nvGrpSpPr>
            <p:grpSpPr>
              <a:xfrm>
                <a:off x="173339" y="469208"/>
                <a:ext cx="2744197" cy="780015"/>
                <a:chOff x="303844" y="537765"/>
                <a:chExt cx="2744197" cy="780015"/>
              </a:xfrm>
            </p:grpSpPr>
            <p:pic>
              <p:nvPicPr>
                <p:cNvPr id="8" name="Picture 7"/>
                <p:cNvPicPr>
                  <a:picLocks noChangeAspect="1"/>
                </p:cNvPicPr>
                <p:nvPr/>
              </p:nvPicPr>
              <p:blipFill>
                <a:blip r:embed="rId4"/>
                <a:stretch>
                  <a:fillRect/>
                </a:stretch>
              </p:blipFill>
              <p:spPr>
                <a:xfrm>
                  <a:off x="1934306" y="974185"/>
                  <a:ext cx="1113735" cy="275038"/>
                </a:xfrm>
                <a:prstGeom prst="rect">
                  <a:avLst/>
                </a:prstGeom>
                <a:noFill/>
                <a:ln w="28575" cmpd="sng">
                  <a:noFill/>
                  <a:prstDash val="dash"/>
                </a:ln>
              </p:spPr>
            </p:pic>
            <p:pic>
              <p:nvPicPr>
                <p:cNvPr id="12" name="Picture 11"/>
                <p:cNvPicPr>
                  <a:picLocks noChangeAspect="1"/>
                </p:cNvPicPr>
                <p:nvPr/>
              </p:nvPicPr>
              <p:blipFill>
                <a:blip r:embed="rId5"/>
                <a:stretch>
                  <a:fillRect/>
                </a:stretch>
              </p:blipFill>
              <p:spPr>
                <a:xfrm>
                  <a:off x="303844" y="545383"/>
                  <a:ext cx="1506415" cy="393785"/>
                </a:xfrm>
                <a:prstGeom prst="rect">
                  <a:avLst/>
                </a:prstGeom>
                <a:noFill/>
                <a:ln w="28575" cmpd="sng">
                  <a:noFill/>
                  <a:prstDash val="dash"/>
                </a:ln>
              </p:spPr>
            </p:pic>
            <p:grpSp>
              <p:nvGrpSpPr>
                <p:cNvPr id="17" name="Group 16"/>
                <p:cNvGrpSpPr/>
                <p:nvPr/>
              </p:nvGrpSpPr>
              <p:grpSpPr>
                <a:xfrm>
                  <a:off x="303844" y="903541"/>
                  <a:ext cx="1630462" cy="414239"/>
                  <a:chOff x="241141" y="855342"/>
                  <a:chExt cx="2723741" cy="647397"/>
                </a:xfrm>
              </p:grpSpPr>
              <p:pic>
                <p:nvPicPr>
                  <p:cNvPr id="13" name="Picture 12"/>
                  <p:cNvPicPr>
                    <a:picLocks noChangeAspect="1"/>
                  </p:cNvPicPr>
                  <p:nvPr/>
                </p:nvPicPr>
                <p:blipFill>
                  <a:blip r:embed="rId6"/>
                  <a:stretch>
                    <a:fillRect/>
                  </a:stretch>
                </p:blipFill>
                <p:spPr>
                  <a:xfrm>
                    <a:off x="1975561" y="965748"/>
                    <a:ext cx="429846" cy="429846"/>
                  </a:xfrm>
                  <a:prstGeom prst="rect">
                    <a:avLst/>
                  </a:prstGeom>
                </p:spPr>
              </p:pic>
              <p:pic>
                <p:nvPicPr>
                  <p:cNvPr id="14" name="Picture 13"/>
                  <p:cNvPicPr>
                    <a:picLocks noChangeAspect="1"/>
                  </p:cNvPicPr>
                  <p:nvPr/>
                </p:nvPicPr>
                <p:blipFill>
                  <a:blip r:embed="rId7"/>
                  <a:stretch>
                    <a:fillRect/>
                  </a:stretch>
                </p:blipFill>
                <p:spPr>
                  <a:xfrm>
                    <a:off x="2405407" y="911022"/>
                    <a:ext cx="559475" cy="559475"/>
                  </a:xfrm>
                  <a:prstGeom prst="rect">
                    <a:avLst/>
                  </a:prstGeom>
                </p:spPr>
              </p:pic>
              <p:pic>
                <p:nvPicPr>
                  <p:cNvPr id="10" name="Picture 9"/>
                  <p:cNvPicPr>
                    <a:picLocks noChangeAspect="1"/>
                  </p:cNvPicPr>
                  <p:nvPr/>
                </p:nvPicPr>
                <p:blipFill>
                  <a:blip r:embed="rId8"/>
                  <a:stretch>
                    <a:fillRect/>
                  </a:stretch>
                </p:blipFill>
                <p:spPr>
                  <a:xfrm>
                    <a:off x="737345" y="914028"/>
                    <a:ext cx="549564" cy="504799"/>
                  </a:xfrm>
                  <a:prstGeom prst="rect">
                    <a:avLst/>
                  </a:prstGeom>
                </p:spPr>
              </p:pic>
              <p:pic>
                <p:nvPicPr>
                  <p:cNvPr id="11" name="Picture 10"/>
                  <p:cNvPicPr>
                    <a:picLocks noChangeAspect="1"/>
                  </p:cNvPicPr>
                  <p:nvPr/>
                </p:nvPicPr>
                <p:blipFill>
                  <a:blip r:embed="rId9"/>
                  <a:stretch>
                    <a:fillRect/>
                  </a:stretch>
                </p:blipFill>
                <p:spPr>
                  <a:xfrm>
                    <a:off x="1286909" y="855342"/>
                    <a:ext cx="647397" cy="647397"/>
                  </a:xfrm>
                  <a:prstGeom prst="rect">
                    <a:avLst/>
                  </a:prstGeom>
                </p:spPr>
              </p:pic>
              <p:pic>
                <p:nvPicPr>
                  <p:cNvPr id="15" name="Picture 14"/>
                  <p:cNvPicPr>
                    <a:picLocks noChangeAspect="1"/>
                  </p:cNvPicPr>
                  <p:nvPr/>
                </p:nvPicPr>
                <p:blipFill>
                  <a:blip r:embed="rId10"/>
                  <a:stretch>
                    <a:fillRect/>
                  </a:stretch>
                </p:blipFill>
                <p:spPr>
                  <a:xfrm>
                    <a:off x="241141" y="894151"/>
                    <a:ext cx="561445" cy="561445"/>
                  </a:xfrm>
                  <a:prstGeom prst="rect">
                    <a:avLst/>
                  </a:prstGeom>
                </p:spPr>
              </p:pic>
            </p:grpSp>
            <p:pic>
              <p:nvPicPr>
                <p:cNvPr id="18" name="Picture 17"/>
                <p:cNvPicPr>
                  <a:picLocks noChangeAspect="1"/>
                </p:cNvPicPr>
                <p:nvPr/>
              </p:nvPicPr>
              <p:blipFill>
                <a:blip r:embed="rId11"/>
                <a:stretch>
                  <a:fillRect/>
                </a:stretch>
              </p:blipFill>
              <p:spPr>
                <a:xfrm>
                  <a:off x="2546362" y="537765"/>
                  <a:ext cx="501679" cy="501679"/>
                </a:xfrm>
                <a:prstGeom prst="rect">
                  <a:avLst/>
                </a:prstGeom>
              </p:spPr>
            </p:pic>
            <p:pic>
              <p:nvPicPr>
                <p:cNvPr id="20" name="Picture 19"/>
                <p:cNvPicPr>
                  <a:picLocks noChangeAspect="1"/>
                </p:cNvPicPr>
                <p:nvPr/>
              </p:nvPicPr>
              <p:blipFill>
                <a:blip r:embed="rId12"/>
                <a:stretch>
                  <a:fillRect/>
                </a:stretch>
              </p:blipFill>
              <p:spPr>
                <a:xfrm>
                  <a:off x="1810259" y="558018"/>
                  <a:ext cx="819162" cy="383490"/>
                </a:xfrm>
                <a:prstGeom prst="rect">
                  <a:avLst/>
                </a:prstGeom>
              </p:spPr>
            </p:pic>
          </p:grpSp>
          <p:cxnSp>
            <p:nvCxnSpPr>
              <p:cNvPr id="25" name="Straight Connector 24"/>
              <p:cNvCxnSpPr/>
              <p:nvPr/>
            </p:nvCxnSpPr>
            <p:spPr>
              <a:xfrm>
                <a:off x="3282462" y="429845"/>
                <a:ext cx="0" cy="976924"/>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sp>
          <p:nvSpPr>
            <p:cNvPr id="32" name="Rounded Rectangle 31"/>
            <p:cNvSpPr/>
            <p:nvPr/>
          </p:nvSpPr>
          <p:spPr>
            <a:xfrm>
              <a:off x="267368" y="1991895"/>
              <a:ext cx="1383979" cy="73526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Container Scheduling</a:t>
              </a:r>
              <a:endParaRPr lang="en-US" sz="1200" dirty="0">
                <a:solidFill>
                  <a:srgbClr val="000000"/>
                </a:solidFill>
              </a:endParaRPr>
            </a:p>
          </p:txBody>
        </p:sp>
        <p:sp>
          <p:nvSpPr>
            <p:cNvPr id="33" name="Rounded Rectangle 32"/>
            <p:cNvSpPr/>
            <p:nvPr/>
          </p:nvSpPr>
          <p:spPr>
            <a:xfrm>
              <a:off x="1763072" y="1991895"/>
              <a:ext cx="1383979" cy="73526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Elastic (Auto) Scaling</a:t>
              </a:r>
              <a:endParaRPr lang="en-US" sz="1200" dirty="0">
                <a:solidFill>
                  <a:srgbClr val="000000"/>
                </a:solidFill>
              </a:endParaRPr>
            </a:p>
          </p:txBody>
        </p:sp>
        <p:sp>
          <p:nvSpPr>
            <p:cNvPr id="34" name="Rounded Rectangle 33"/>
            <p:cNvSpPr/>
            <p:nvPr/>
          </p:nvSpPr>
          <p:spPr>
            <a:xfrm>
              <a:off x="267368" y="2811790"/>
              <a:ext cx="1383979" cy="73526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Integrated Logging/Metrics</a:t>
              </a:r>
              <a:endParaRPr lang="en-US" sz="1200" dirty="0">
                <a:solidFill>
                  <a:srgbClr val="000000"/>
                </a:solidFill>
              </a:endParaRPr>
            </a:p>
          </p:txBody>
        </p:sp>
        <p:sp>
          <p:nvSpPr>
            <p:cNvPr id="35" name="Rounded Rectangle 34"/>
            <p:cNvSpPr/>
            <p:nvPr/>
          </p:nvSpPr>
          <p:spPr>
            <a:xfrm>
              <a:off x="1773682" y="2811481"/>
              <a:ext cx="1383979" cy="73526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Self-Healing &amp; High Availability</a:t>
              </a:r>
              <a:endParaRPr lang="en-US" sz="1200" dirty="0">
                <a:solidFill>
                  <a:srgbClr val="000000"/>
                </a:solidFill>
              </a:endParaRPr>
            </a:p>
          </p:txBody>
        </p:sp>
        <p:sp>
          <p:nvSpPr>
            <p:cNvPr id="36" name="Rounded Rectangle 35"/>
            <p:cNvSpPr/>
            <p:nvPr/>
          </p:nvSpPr>
          <p:spPr>
            <a:xfrm>
              <a:off x="3280361" y="1991895"/>
              <a:ext cx="1472372" cy="73526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rgbClr val="000000"/>
                  </a:solidFill>
                </a:rPr>
                <a:t>Dev</a:t>
              </a:r>
              <a:r>
                <a:rPr lang="en-US" sz="1200" dirty="0" smtClean="0">
                  <a:solidFill>
                    <a:srgbClr val="000000"/>
                  </a:solidFill>
                </a:rPr>
                <a:t> + Ops Role-Based Self Service Access</a:t>
              </a:r>
              <a:endParaRPr lang="en-US" sz="1200" dirty="0">
                <a:solidFill>
                  <a:srgbClr val="000000"/>
                </a:solidFill>
              </a:endParaRPr>
            </a:p>
          </p:txBody>
        </p:sp>
        <p:sp>
          <p:nvSpPr>
            <p:cNvPr id="37" name="Rounded Rectangle 36"/>
            <p:cNvSpPr/>
            <p:nvPr/>
          </p:nvSpPr>
          <p:spPr>
            <a:xfrm>
              <a:off x="3280362" y="2844771"/>
              <a:ext cx="1472372" cy="735263"/>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Zero Downtime Upgrades &amp; Patches</a:t>
              </a:r>
              <a:endParaRPr lang="en-US" sz="1200" dirty="0">
                <a:solidFill>
                  <a:srgbClr val="000000"/>
                </a:solidFill>
              </a:endParaRPr>
            </a:p>
          </p:txBody>
        </p:sp>
        <p:sp>
          <p:nvSpPr>
            <p:cNvPr id="38" name="Rounded Rectangle 37"/>
            <p:cNvSpPr/>
            <p:nvPr/>
          </p:nvSpPr>
          <p:spPr>
            <a:xfrm>
              <a:off x="4129548" y="4249378"/>
              <a:ext cx="2755673" cy="315892"/>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Version </a:t>
              </a:r>
              <a:r>
                <a:rPr lang="en-US" sz="1200" dirty="0">
                  <a:solidFill>
                    <a:srgbClr val="000000"/>
                  </a:solidFill>
                </a:rPr>
                <a:t>C</a:t>
              </a:r>
              <a:r>
                <a:rPr lang="en-US" sz="1200" dirty="0" smtClean="0">
                  <a:solidFill>
                    <a:srgbClr val="000000"/>
                  </a:solidFill>
                </a:rPr>
                <a:t>ontrolled Configuration</a:t>
              </a:r>
              <a:endParaRPr lang="en-US" sz="1200" dirty="0">
                <a:solidFill>
                  <a:srgbClr val="000000"/>
                </a:solidFill>
              </a:endParaRPr>
            </a:p>
          </p:txBody>
        </p:sp>
        <p:sp>
          <p:nvSpPr>
            <p:cNvPr id="40" name="Rounded Rectangle 39"/>
            <p:cNvSpPr/>
            <p:nvPr/>
          </p:nvSpPr>
          <p:spPr>
            <a:xfrm>
              <a:off x="4989398" y="3839332"/>
              <a:ext cx="1895823" cy="315892"/>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Infrastructure Agnostic</a:t>
              </a:r>
              <a:endParaRPr lang="en-US" sz="1200" dirty="0">
                <a:solidFill>
                  <a:srgbClr val="000000"/>
                </a:solidFill>
              </a:endParaRPr>
            </a:p>
          </p:txBody>
        </p:sp>
        <p:sp>
          <p:nvSpPr>
            <p:cNvPr id="41" name="Rounded Rectangle 40"/>
            <p:cNvSpPr/>
            <p:nvPr/>
          </p:nvSpPr>
          <p:spPr>
            <a:xfrm>
              <a:off x="2747666" y="3834217"/>
              <a:ext cx="2195566" cy="315892"/>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Multi-Cloud Orchestration</a:t>
              </a:r>
              <a:endParaRPr lang="en-US" sz="1200" dirty="0">
                <a:solidFill>
                  <a:srgbClr val="000000"/>
                </a:solidFill>
              </a:endParaRPr>
            </a:p>
          </p:txBody>
        </p:sp>
        <p:sp>
          <p:nvSpPr>
            <p:cNvPr id="42" name="Rounded Rectangle 41"/>
            <p:cNvSpPr/>
            <p:nvPr/>
          </p:nvSpPr>
          <p:spPr>
            <a:xfrm>
              <a:off x="5416378" y="634391"/>
              <a:ext cx="1468844" cy="31589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MySQL</a:t>
              </a:r>
              <a:endParaRPr lang="en-US" sz="1200" dirty="0">
                <a:solidFill>
                  <a:srgbClr val="000000"/>
                </a:solidFill>
              </a:endParaRPr>
            </a:p>
          </p:txBody>
        </p:sp>
        <p:sp>
          <p:nvSpPr>
            <p:cNvPr id="43" name="Rounded Rectangle 42"/>
            <p:cNvSpPr/>
            <p:nvPr/>
          </p:nvSpPr>
          <p:spPr>
            <a:xfrm>
              <a:off x="5416378" y="994938"/>
              <a:ext cx="1468844" cy="31589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rgbClr val="000000"/>
                  </a:solidFill>
                </a:rPr>
                <a:t>Redis</a:t>
              </a:r>
              <a:endParaRPr lang="en-US" sz="1200" dirty="0">
                <a:solidFill>
                  <a:srgbClr val="000000"/>
                </a:solidFill>
              </a:endParaRPr>
            </a:p>
          </p:txBody>
        </p:sp>
        <p:sp>
          <p:nvSpPr>
            <p:cNvPr id="44" name="Rounded Rectangle 43"/>
            <p:cNvSpPr/>
            <p:nvPr/>
          </p:nvSpPr>
          <p:spPr>
            <a:xfrm>
              <a:off x="5416378" y="1364122"/>
              <a:ext cx="1468844" cy="31589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  </a:t>
              </a:r>
              <a:r>
                <a:rPr lang="en-US" sz="1200" dirty="0" err="1" smtClean="0">
                  <a:solidFill>
                    <a:srgbClr val="000000"/>
                  </a:solidFill>
                </a:rPr>
                <a:t>RabbitMQ</a:t>
              </a:r>
              <a:endParaRPr lang="en-US" sz="1200" dirty="0">
                <a:solidFill>
                  <a:srgbClr val="000000"/>
                </a:solidFill>
              </a:endParaRPr>
            </a:p>
          </p:txBody>
        </p:sp>
        <p:sp>
          <p:nvSpPr>
            <p:cNvPr id="45" name="Rounded Rectangle 44"/>
            <p:cNvSpPr/>
            <p:nvPr/>
          </p:nvSpPr>
          <p:spPr>
            <a:xfrm>
              <a:off x="5416378" y="1741509"/>
              <a:ext cx="1468844" cy="31589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    Netflix OSS</a:t>
              </a:r>
              <a:endParaRPr lang="en-US" sz="1200" dirty="0">
                <a:solidFill>
                  <a:srgbClr val="000000"/>
                </a:solidFill>
              </a:endParaRPr>
            </a:p>
          </p:txBody>
        </p:sp>
        <p:sp>
          <p:nvSpPr>
            <p:cNvPr id="46" name="Rounded Rectangle 45"/>
            <p:cNvSpPr/>
            <p:nvPr/>
          </p:nvSpPr>
          <p:spPr>
            <a:xfrm>
              <a:off x="5416378" y="2105455"/>
              <a:ext cx="1468844" cy="31589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SSO</a:t>
              </a:r>
              <a:endParaRPr lang="en-US" sz="1200" dirty="0">
                <a:solidFill>
                  <a:srgbClr val="000000"/>
                </a:solidFill>
              </a:endParaRPr>
            </a:p>
          </p:txBody>
        </p:sp>
        <p:sp>
          <p:nvSpPr>
            <p:cNvPr id="47" name="Rounded Rectangle 46"/>
            <p:cNvSpPr/>
            <p:nvPr/>
          </p:nvSpPr>
          <p:spPr>
            <a:xfrm>
              <a:off x="5416378" y="2542277"/>
              <a:ext cx="1468844" cy="31589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Jenkins</a:t>
              </a:r>
              <a:endParaRPr lang="en-US" sz="1200" dirty="0">
                <a:solidFill>
                  <a:srgbClr val="000000"/>
                </a:solidFill>
              </a:endParaRPr>
            </a:p>
          </p:txBody>
        </p:sp>
        <p:sp>
          <p:nvSpPr>
            <p:cNvPr id="48" name="Rounded Rectangle 47"/>
            <p:cNvSpPr/>
            <p:nvPr/>
          </p:nvSpPr>
          <p:spPr>
            <a:xfrm>
              <a:off x="5416378" y="2879558"/>
              <a:ext cx="1468844" cy="31589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rgbClr val="000000"/>
                  </a:solidFill>
                </a:rPr>
                <a:t>GitLab</a:t>
              </a:r>
              <a:endParaRPr lang="en-US" sz="1200" dirty="0">
                <a:solidFill>
                  <a:srgbClr val="000000"/>
                </a:solidFill>
              </a:endParaRPr>
            </a:p>
          </p:txBody>
        </p:sp>
        <p:sp>
          <p:nvSpPr>
            <p:cNvPr id="49" name="Rounded Rectangle 48"/>
            <p:cNvSpPr/>
            <p:nvPr/>
          </p:nvSpPr>
          <p:spPr>
            <a:xfrm>
              <a:off x="5416378" y="3247768"/>
              <a:ext cx="1468844" cy="31589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00000"/>
                </a:solidFill>
              </a:endParaRPr>
            </a:p>
          </p:txBody>
        </p:sp>
        <p:pic>
          <p:nvPicPr>
            <p:cNvPr id="50" name="Shape 124" descr="icon_mysql_cf@2x.png"/>
            <p:cNvPicPr preferRelativeResize="0"/>
            <p:nvPr/>
          </p:nvPicPr>
          <p:blipFill rotWithShape="1">
            <a:blip r:embed="rId13">
              <a:alphaModFix/>
            </a:blip>
            <a:srcRect/>
            <a:stretch/>
          </p:blipFill>
          <p:spPr>
            <a:xfrm>
              <a:off x="5466612" y="668946"/>
              <a:ext cx="293015" cy="281337"/>
            </a:xfrm>
            <a:prstGeom prst="rect">
              <a:avLst/>
            </a:prstGeom>
            <a:noFill/>
            <a:ln>
              <a:noFill/>
            </a:ln>
          </p:spPr>
        </p:pic>
        <p:pic>
          <p:nvPicPr>
            <p:cNvPr id="51" name="Shape 125" descr="icon_redis_cf@2x.png"/>
            <p:cNvPicPr preferRelativeResize="0"/>
            <p:nvPr/>
          </p:nvPicPr>
          <p:blipFill rotWithShape="1">
            <a:blip r:embed="rId14">
              <a:alphaModFix/>
            </a:blip>
            <a:srcRect/>
            <a:stretch/>
          </p:blipFill>
          <p:spPr>
            <a:xfrm>
              <a:off x="5466612" y="1015138"/>
              <a:ext cx="293015" cy="295692"/>
            </a:xfrm>
            <a:prstGeom prst="rect">
              <a:avLst/>
            </a:prstGeom>
            <a:noFill/>
            <a:ln>
              <a:noFill/>
            </a:ln>
          </p:spPr>
        </p:pic>
        <p:pic>
          <p:nvPicPr>
            <p:cNvPr id="52" name="Picture 51" descr="icon_rabbitmq_cf@2x.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466612" y="1368052"/>
              <a:ext cx="292357" cy="292357"/>
            </a:xfrm>
            <a:prstGeom prst="rect">
              <a:avLst/>
            </a:prstGeom>
          </p:spPr>
        </p:pic>
        <p:pic>
          <p:nvPicPr>
            <p:cNvPr id="53" name="Picture 2" descr="http://photos4.meetupstatic.com/photos/event/7/8/f/c/global_249990972.jpe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467781" y="1765555"/>
              <a:ext cx="291846" cy="291846"/>
            </a:xfrm>
            <a:prstGeom prst="roundRect">
              <a:avLst>
                <a:gd name="adj" fmla="val 22615"/>
              </a:avLst>
            </a:prstGeom>
            <a:solidFill>
              <a:srgbClr val="FFFFFF">
                <a:shade val="85000"/>
              </a:srgbClr>
            </a:solidFill>
            <a:ln>
              <a:noFill/>
            </a:ln>
            <a:effectLst/>
            <a:extLst/>
          </p:spPr>
        </p:pic>
        <p:pic>
          <p:nvPicPr>
            <p:cNvPr id="54" name="Shape 120" descr="icon_single_signon_cf@2x.png"/>
            <p:cNvPicPr preferRelativeResize="0"/>
            <p:nvPr/>
          </p:nvPicPr>
          <p:blipFill rotWithShape="1">
            <a:blip r:embed="rId17">
              <a:alphaModFix/>
            </a:blip>
            <a:srcRect/>
            <a:stretch/>
          </p:blipFill>
          <p:spPr>
            <a:xfrm>
              <a:off x="5467781" y="2138467"/>
              <a:ext cx="292357" cy="282880"/>
            </a:xfrm>
            <a:prstGeom prst="rect">
              <a:avLst/>
            </a:prstGeom>
            <a:noFill/>
            <a:ln>
              <a:noFill/>
            </a:ln>
          </p:spPr>
        </p:pic>
        <p:pic>
          <p:nvPicPr>
            <p:cNvPr id="55" name="Shape 118" descr="icon_jenkins_enterprise.png"/>
            <p:cNvPicPr preferRelativeResize="0"/>
            <p:nvPr/>
          </p:nvPicPr>
          <p:blipFill rotWithShape="1">
            <a:blip r:embed="rId18">
              <a:alphaModFix/>
            </a:blip>
            <a:srcRect/>
            <a:stretch/>
          </p:blipFill>
          <p:spPr>
            <a:xfrm>
              <a:off x="5467781" y="2559043"/>
              <a:ext cx="316438" cy="289639"/>
            </a:xfrm>
            <a:prstGeom prst="rect">
              <a:avLst/>
            </a:prstGeom>
            <a:noFill/>
            <a:ln>
              <a:noFill/>
            </a:ln>
          </p:spPr>
        </p:pic>
        <p:pic>
          <p:nvPicPr>
            <p:cNvPr id="56" name="Shape 119" descr="icon_gitlab_cf@2x.png"/>
            <p:cNvPicPr preferRelativeResize="0"/>
            <p:nvPr/>
          </p:nvPicPr>
          <p:blipFill rotWithShape="1">
            <a:blip r:embed="rId19">
              <a:alphaModFix/>
            </a:blip>
            <a:srcRect/>
            <a:stretch/>
          </p:blipFill>
          <p:spPr>
            <a:xfrm>
              <a:off x="5472637" y="2935155"/>
              <a:ext cx="311804" cy="260295"/>
            </a:xfrm>
            <a:prstGeom prst="rect">
              <a:avLst/>
            </a:prstGeom>
            <a:noFill/>
            <a:ln>
              <a:noFill/>
            </a:ln>
          </p:spPr>
        </p:pic>
        <p:sp>
          <p:nvSpPr>
            <p:cNvPr id="30" name="TextBox 29"/>
            <p:cNvSpPr txBox="1"/>
            <p:nvPr/>
          </p:nvSpPr>
          <p:spPr>
            <a:xfrm>
              <a:off x="5943600" y="2236681"/>
              <a:ext cx="415498" cy="369332"/>
            </a:xfrm>
            <a:prstGeom prst="rect">
              <a:avLst/>
            </a:prstGeom>
            <a:noFill/>
          </p:spPr>
          <p:txBody>
            <a:bodyPr wrap="none" rtlCol="0">
              <a:spAutoFit/>
            </a:bodyPr>
            <a:lstStyle/>
            <a:p>
              <a:r>
                <a:rPr lang="is-IS" dirty="0" smtClean="0"/>
                <a:t>…</a:t>
              </a:r>
              <a:endParaRPr lang="en-US" dirty="0"/>
            </a:p>
          </p:txBody>
        </p:sp>
        <p:sp>
          <p:nvSpPr>
            <p:cNvPr id="31" name="TextBox 30"/>
            <p:cNvSpPr txBox="1"/>
            <p:nvPr/>
          </p:nvSpPr>
          <p:spPr>
            <a:xfrm rot="16200000">
              <a:off x="4714965" y="1463652"/>
              <a:ext cx="825867" cy="276999"/>
            </a:xfrm>
            <a:prstGeom prst="rect">
              <a:avLst/>
            </a:prstGeom>
            <a:noFill/>
          </p:spPr>
          <p:txBody>
            <a:bodyPr wrap="none" rtlCol="0">
              <a:spAutoFit/>
            </a:bodyPr>
            <a:lstStyle/>
            <a:p>
              <a:r>
                <a:rPr lang="en-US" sz="1200" dirty="0" smtClean="0"/>
                <a:t>PIVOTAL</a:t>
              </a:r>
              <a:endParaRPr lang="en-US" sz="1200" dirty="0"/>
            </a:p>
          </p:txBody>
        </p:sp>
        <p:sp>
          <p:nvSpPr>
            <p:cNvPr id="60" name="TextBox 59"/>
            <p:cNvSpPr txBox="1"/>
            <p:nvPr/>
          </p:nvSpPr>
          <p:spPr>
            <a:xfrm rot="16200000">
              <a:off x="4701662" y="2950427"/>
              <a:ext cx="915635" cy="276999"/>
            </a:xfrm>
            <a:prstGeom prst="rect">
              <a:avLst/>
            </a:prstGeom>
            <a:noFill/>
          </p:spPr>
          <p:txBody>
            <a:bodyPr wrap="none" rtlCol="0">
              <a:spAutoFit/>
            </a:bodyPr>
            <a:lstStyle/>
            <a:p>
              <a:r>
                <a:rPr lang="en-US" sz="1200" dirty="0" smtClean="0"/>
                <a:t>PARTNER</a:t>
              </a:r>
              <a:endParaRPr lang="en-US" sz="1200" dirty="0"/>
            </a:p>
          </p:txBody>
        </p:sp>
        <p:sp>
          <p:nvSpPr>
            <p:cNvPr id="61" name="Rounded Rectangle 60"/>
            <p:cNvSpPr/>
            <p:nvPr/>
          </p:nvSpPr>
          <p:spPr>
            <a:xfrm>
              <a:off x="7428058" y="634391"/>
              <a:ext cx="1468844" cy="31589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    </a:t>
              </a:r>
              <a:r>
                <a:rPr lang="en-US" sz="1200" dirty="0" err="1" smtClean="0">
                  <a:solidFill>
                    <a:srgbClr val="000000"/>
                  </a:solidFill>
                </a:rPr>
                <a:t>Greenplum</a:t>
              </a:r>
              <a:endParaRPr lang="en-US" sz="1200" dirty="0">
                <a:solidFill>
                  <a:srgbClr val="000000"/>
                </a:solidFill>
              </a:endParaRPr>
            </a:p>
          </p:txBody>
        </p:sp>
        <p:sp>
          <p:nvSpPr>
            <p:cNvPr id="62" name="Rounded Rectangle 61"/>
            <p:cNvSpPr/>
            <p:nvPr/>
          </p:nvSpPr>
          <p:spPr>
            <a:xfrm>
              <a:off x="7428058" y="996203"/>
              <a:ext cx="1468844" cy="31589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HDB</a:t>
              </a:r>
              <a:endParaRPr lang="en-US" sz="1200" dirty="0">
                <a:solidFill>
                  <a:srgbClr val="000000"/>
                </a:solidFill>
              </a:endParaRPr>
            </a:p>
          </p:txBody>
        </p:sp>
        <p:sp>
          <p:nvSpPr>
            <p:cNvPr id="63" name="Rounded Rectangle 62"/>
            <p:cNvSpPr/>
            <p:nvPr/>
          </p:nvSpPr>
          <p:spPr>
            <a:xfrm>
              <a:off x="7428058" y="1616904"/>
              <a:ext cx="1468844" cy="31589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00000"/>
                </a:solidFill>
              </a:endParaRPr>
            </a:p>
          </p:txBody>
        </p:sp>
        <p:sp>
          <p:nvSpPr>
            <p:cNvPr id="64" name="Rounded Rectangle 63"/>
            <p:cNvSpPr/>
            <p:nvPr/>
          </p:nvSpPr>
          <p:spPr>
            <a:xfrm>
              <a:off x="7428058" y="1951505"/>
              <a:ext cx="1468844" cy="31589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00000"/>
                </a:solidFill>
              </a:endParaRPr>
            </a:p>
          </p:txBody>
        </p:sp>
        <p:sp>
          <p:nvSpPr>
            <p:cNvPr id="65" name="Rounded Rectangle 64"/>
            <p:cNvSpPr/>
            <p:nvPr/>
          </p:nvSpPr>
          <p:spPr>
            <a:xfrm>
              <a:off x="7428058" y="2298113"/>
              <a:ext cx="1468844" cy="31589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00000"/>
                </a:solidFill>
              </a:endParaRPr>
            </a:p>
          </p:txBody>
        </p:sp>
        <p:sp>
          <p:nvSpPr>
            <p:cNvPr id="66" name="Rounded Rectangle 65"/>
            <p:cNvSpPr/>
            <p:nvPr/>
          </p:nvSpPr>
          <p:spPr>
            <a:xfrm>
              <a:off x="7428058" y="2647231"/>
              <a:ext cx="1468844" cy="31589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rgbClr val="000000"/>
                </a:solidFill>
              </a:endParaRPr>
            </a:p>
          </p:txBody>
        </p:sp>
        <p:sp>
          <p:nvSpPr>
            <p:cNvPr id="67" name="Rounded Rectangle 66"/>
            <p:cNvSpPr/>
            <p:nvPr/>
          </p:nvSpPr>
          <p:spPr>
            <a:xfrm>
              <a:off x="7428058" y="3247768"/>
              <a:ext cx="1468844" cy="31589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Oracle DB</a:t>
              </a:r>
              <a:endParaRPr lang="en-US" sz="1200" dirty="0">
                <a:solidFill>
                  <a:srgbClr val="000000"/>
                </a:solidFill>
              </a:endParaRPr>
            </a:p>
          </p:txBody>
        </p:sp>
        <p:sp>
          <p:nvSpPr>
            <p:cNvPr id="68" name="Rounded Rectangle 67"/>
            <p:cNvSpPr/>
            <p:nvPr/>
          </p:nvSpPr>
          <p:spPr>
            <a:xfrm>
              <a:off x="7428058" y="3595088"/>
              <a:ext cx="1468844" cy="31589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MS SQL Server</a:t>
              </a:r>
              <a:endParaRPr lang="en-US" sz="1200" dirty="0">
                <a:solidFill>
                  <a:srgbClr val="000000"/>
                </a:solidFill>
              </a:endParaRPr>
            </a:p>
          </p:txBody>
        </p:sp>
        <p:sp>
          <p:nvSpPr>
            <p:cNvPr id="69" name="Rounded Rectangle 68"/>
            <p:cNvSpPr/>
            <p:nvPr/>
          </p:nvSpPr>
          <p:spPr>
            <a:xfrm>
              <a:off x="7428058" y="3931304"/>
              <a:ext cx="1468844" cy="31589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MySQL</a:t>
              </a:r>
              <a:endParaRPr lang="en-US" sz="1200" dirty="0">
                <a:solidFill>
                  <a:srgbClr val="000000"/>
                </a:solidFill>
              </a:endParaRPr>
            </a:p>
          </p:txBody>
        </p:sp>
        <p:sp>
          <p:nvSpPr>
            <p:cNvPr id="70" name="Rounded Rectangle 69"/>
            <p:cNvSpPr/>
            <p:nvPr/>
          </p:nvSpPr>
          <p:spPr>
            <a:xfrm>
              <a:off x="7428058" y="4278285"/>
              <a:ext cx="1468844" cy="31589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Active MQ</a:t>
              </a:r>
            </a:p>
          </p:txBody>
        </p:sp>
        <p:sp>
          <p:nvSpPr>
            <p:cNvPr id="71" name="Rounded Rectangle 70"/>
            <p:cNvSpPr/>
            <p:nvPr/>
          </p:nvSpPr>
          <p:spPr>
            <a:xfrm>
              <a:off x="7428058" y="4613783"/>
              <a:ext cx="1468844" cy="31589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IBM DB/2</a:t>
              </a:r>
              <a:endParaRPr lang="en-US" sz="1200" dirty="0">
                <a:solidFill>
                  <a:srgbClr val="000000"/>
                </a:solidFill>
              </a:endParaRPr>
            </a:p>
          </p:txBody>
        </p:sp>
        <p:sp>
          <p:nvSpPr>
            <p:cNvPr id="72" name="TextBox 71"/>
            <p:cNvSpPr txBox="1"/>
            <p:nvPr/>
          </p:nvSpPr>
          <p:spPr>
            <a:xfrm>
              <a:off x="7927474" y="1291077"/>
              <a:ext cx="338554" cy="276999"/>
            </a:xfrm>
            <a:prstGeom prst="rect">
              <a:avLst/>
            </a:prstGeom>
            <a:noFill/>
          </p:spPr>
          <p:txBody>
            <a:bodyPr wrap="none" rtlCol="0">
              <a:spAutoFit/>
            </a:bodyPr>
            <a:lstStyle/>
            <a:p>
              <a:r>
                <a:rPr lang="is-IS" sz="1200" dirty="0" smtClean="0"/>
                <a:t>…</a:t>
              </a:r>
              <a:endParaRPr lang="en-US" sz="1200" dirty="0"/>
            </a:p>
          </p:txBody>
        </p:sp>
        <p:sp>
          <p:nvSpPr>
            <p:cNvPr id="73" name="TextBox 72"/>
            <p:cNvSpPr txBox="1"/>
            <p:nvPr/>
          </p:nvSpPr>
          <p:spPr>
            <a:xfrm>
              <a:off x="7946190" y="2963123"/>
              <a:ext cx="338554" cy="276999"/>
            </a:xfrm>
            <a:prstGeom prst="rect">
              <a:avLst/>
            </a:prstGeom>
            <a:noFill/>
          </p:spPr>
          <p:txBody>
            <a:bodyPr wrap="none" rtlCol="0">
              <a:spAutoFit/>
            </a:bodyPr>
            <a:lstStyle/>
            <a:p>
              <a:r>
                <a:rPr lang="is-IS" sz="1200" dirty="0" smtClean="0"/>
                <a:t>…</a:t>
              </a:r>
              <a:endParaRPr lang="en-US" sz="1200" dirty="0"/>
            </a:p>
          </p:txBody>
        </p:sp>
        <p:sp>
          <p:nvSpPr>
            <p:cNvPr id="74" name="TextBox 73"/>
            <p:cNvSpPr txBox="1"/>
            <p:nvPr/>
          </p:nvSpPr>
          <p:spPr>
            <a:xfrm rot="16200000">
              <a:off x="6867340" y="876638"/>
              <a:ext cx="825867" cy="276999"/>
            </a:xfrm>
            <a:prstGeom prst="rect">
              <a:avLst/>
            </a:prstGeom>
            <a:noFill/>
          </p:spPr>
          <p:txBody>
            <a:bodyPr wrap="none" rtlCol="0">
              <a:spAutoFit/>
            </a:bodyPr>
            <a:lstStyle/>
            <a:p>
              <a:r>
                <a:rPr lang="en-US" sz="1200" dirty="0" smtClean="0"/>
                <a:t>PIVOTAL</a:t>
              </a:r>
              <a:endParaRPr lang="en-US" sz="1200" dirty="0"/>
            </a:p>
          </p:txBody>
        </p:sp>
        <p:sp>
          <p:nvSpPr>
            <p:cNvPr id="75" name="TextBox 74"/>
            <p:cNvSpPr txBox="1"/>
            <p:nvPr/>
          </p:nvSpPr>
          <p:spPr>
            <a:xfrm rot="16200000">
              <a:off x="6714388" y="2159613"/>
              <a:ext cx="1119567" cy="276999"/>
            </a:xfrm>
            <a:prstGeom prst="rect">
              <a:avLst/>
            </a:prstGeom>
            <a:noFill/>
          </p:spPr>
          <p:txBody>
            <a:bodyPr wrap="none" rtlCol="0">
              <a:spAutoFit/>
            </a:bodyPr>
            <a:lstStyle/>
            <a:p>
              <a:r>
                <a:rPr lang="en-US" sz="1200" dirty="0" smtClean="0"/>
                <a:t>PARTNERED</a:t>
              </a:r>
              <a:endParaRPr lang="en-US" sz="1200" dirty="0"/>
            </a:p>
          </p:txBody>
        </p:sp>
        <p:sp>
          <p:nvSpPr>
            <p:cNvPr id="76" name="TextBox 75"/>
            <p:cNvSpPr txBox="1"/>
            <p:nvPr/>
          </p:nvSpPr>
          <p:spPr>
            <a:xfrm rot="16200000">
              <a:off x="6550900" y="3979018"/>
              <a:ext cx="1458753" cy="276999"/>
            </a:xfrm>
            <a:prstGeom prst="rect">
              <a:avLst/>
            </a:prstGeom>
            <a:noFill/>
          </p:spPr>
          <p:txBody>
            <a:bodyPr wrap="none" rtlCol="0">
              <a:spAutoFit/>
            </a:bodyPr>
            <a:lstStyle/>
            <a:p>
              <a:r>
                <a:rPr lang="en-US" sz="1200" dirty="0" smtClean="0"/>
                <a:t>USER PROVIDED</a:t>
              </a:r>
              <a:endParaRPr lang="en-US" sz="1200" dirty="0"/>
            </a:p>
          </p:txBody>
        </p:sp>
        <p:sp>
          <p:nvSpPr>
            <p:cNvPr id="77" name="Rounded Rectangle 76"/>
            <p:cNvSpPr/>
            <p:nvPr/>
          </p:nvSpPr>
          <p:spPr>
            <a:xfrm>
              <a:off x="1167774" y="4247197"/>
              <a:ext cx="2950273" cy="315892"/>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000000"/>
                  </a:solidFill>
                </a:rPr>
                <a:t>Health and Lifecycle Management</a:t>
              </a:r>
              <a:endParaRPr lang="en-US" sz="1200" dirty="0">
                <a:solidFill>
                  <a:srgbClr val="000000"/>
                </a:solidFill>
              </a:endParaRPr>
            </a:p>
          </p:txBody>
        </p:sp>
        <p:pic>
          <p:nvPicPr>
            <p:cNvPr id="92" name="Picture 91"/>
            <p:cNvPicPr>
              <a:picLocks noChangeAspect="1"/>
            </p:cNvPicPr>
            <p:nvPr/>
          </p:nvPicPr>
          <p:blipFill>
            <a:blip r:embed="rId20"/>
            <a:stretch>
              <a:fillRect/>
            </a:stretch>
          </p:blipFill>
          <p:spPr>
            <a:xfrm>
              <a:off x="7491558" y="1642574"/>
              <a:ext cx="1314304" cy="245962"/>
            </a:xfrm>
            <a:prstGeom prst="rect">
              <a:avLst/>
            </a:prstGeom>
          </p:spPr>
        </p:pic>
        <p:pic>
          <p:nvPicPr>
            <p:cNvPr id="101" name="Picture 100"/>
            <p:cNvPicPr>
              <a:picLocks noChangeAspect="1"/>
            </p:cNvPicPr>
            <p:nvPr/>
          </p:nvPicPr>
          <p:blipFill>
            <a:blip r:embed="rId21"/>
            <a:stretch>
              <a:fillRect/>
            </a:stretch>
          </p:blipFill>
          <p:spPr>
            <a:xfrm>
              <a:off x="7491558" y="2015085"/>
              <a:ext cx="1257852" cy="225119"/>
            </a:xfrm>
            <a:prstGeom prst="rect">
              <a:avLst/>
            </a:prstGeom>
          </p:spPr>
        </p:pic>
        <p:pic>
          <p:nvPicPr>
            <p:cNvPr id="102" name="Picture 101"/>
            <p:cNvPicPr>
              <a:picLocks noChangeAspect="1"/>
            </p:cNvPicPr>
            <p:nvPr/>
          </p:nvPicPr>
          <p:blipFill>
            <a:blip r:embed="rId22"/>
            <a:stretch>
              <a:fillRect/>
            </a:stretch>
          </p:blipFill>
          <p:spPr>
            <a:xfrm>
              <a:off x="7766050" y="2328110"/>
              <a:ext cx="790156" cy="266896"/>
            </a:xfrm>
            <a:prstGeom prst="rect">
              <a:avLst/>
            </a:prstGeom>
          </p:spPr>
        </p:pic>
        <p:pic>
          <p:nvPicPr>
            <p:cNvPr id="103" name="Picture 102"/>
            <p:cNvPicPr>
              <a:picLocks noChangeAspect="1"/>
            </p:cNvPicPr>
            <p:nvPr/>
          </p:nvPicPr>
          <p:blipFill>
            <a:blip r:embed="rId23"/>
            <a:stretch>
              <a:fillRect/>
            </a:stretch>
          </p:blipFill>
          <p:spPr>
            <a:xfrm>
              <a:off x="7491558" y="2595006"/>
              <a:ext cx="1231113" cy="417112"/>
            </a:xfrm>
            <a:prstGeom prst="rect">
              <a:avLst/>
            </a:prstGeom>
          </p:spPr>
        </p:pic>
        <p:pic>
          <p:nvPicPr>
            <p:cNvPr id="106" name="Shape 126" descr="icon_pivotalhd_cf@2x.png"/>
            <p:cNvPicPr preferRelativeResize="0"/>
            <p:nvPr/>
          </p:nvPicPr>
          <p:blipFill rotWithShape="1">
            <a:blip r:embed="rId24">
              <a:alphaModFix/>
            </a:blip>
            <a:srcRect/>
            <a:stretch/>
          </p:blipFill>
          <p:spPr>
            <a:xfrm>
              <a:off x="7452983" y="1015138"/>
              <a:ext cx="313067" cy="286478"/>
            </a:xfrm>
            <a:prstGeom prst="rect">
              <a:avLst/>
            </a:prstGeom>
            <a:noFill/>
            <a:ln>
              <a:noFill/>
            </a:ln>
          </p:spPr>
        </p:pic>
        <p:pic>
          <p:nvPicPr>
            <p:cNvPr id="107" name="Shape 123" descr="icon_gemfire_cf@2x.png"/>
            <p:cNvPicPr preferRelativeResize="0"/>
            <p:nvPr/>
          </p:nvPicPr>
          <p:blipFill rotWithShape="1">
            <a:blip r:embed="rId25">
              <a:alphaModFix/>
            </a:blip>
            <a:srcRect/>
            <a:stretch/>
          </p:blipFill>
          <p:spPr>
            <a:xfrm>
              <a:off x="7452983" y="648342"/>
              <a:ext cx="301941" cy="301941"/>
            </a:xfrm>
            <a:prstGeom prst="rect">
              <a:avLst/>
            </a:prstGeom>
            <a:noFill/>
            <a:ln>
              <a:noFill/>
            </a:ln>
          </p:spPr>
        </p:pic>
        <p:pic>
          <p:nvPicPr>
            <p:cNvPr id="104" name="Picture 103"/>
            <p:cNvPicPr>
              <a:picLocks noChangeAspect="1"/>
            </p:cNvPicPr>
            <p:nvPr/>
          </p:nvPicPr>
          <p:blipFill>
            <a:blip r:embed="rId26"/>
            <a:stretch>
              <a:fillRect/>
            </a:stretch>
          </p:blipFill>
          <p:spPr>
            <a:xfrm>
              <a:off x="5626963" y="2913104"/>
              <a:ext cx="997876" cy="997876"/>
            </a:xfrm>
            <a:prstGeom prst="rect">
              <a:avLst/>
            </a:prstGeom>
          </p:spPr>
        </p:pic>
      </p:grpSp>
      <p:grpSp>
        <p:nvGrpSpPr>
          <p:cNvPr id="110" name="Group 109"/>
          <p:cNvGrpSpPr/>
          <p:nvPr/>
        </p:nvGrpSpPr>
        <p:grpSpPr>
          <a:xfrm>
            <a:off x="1076768" y="4343397"/>
            <a:ext cx="5183908" cy="729872"/>
            <a:chOff x="184080" y="4377802"/>
            <a:chExt cx="4336746" cy="531523"/>
          </a:xfrm>
        </p:grpSpPr>
        <p:grpSp>
          <p:nvGrpSpPr>
            <p:cNvPr id="111" name="Group 110"/>
            <p:cNvGrpSpPr/>
            <p:nvPr/>
          </p:nvGrpSpPr>
          <p:grpSpPr>
            <a:xfrm>
              <a:off x="184080" y="4377802"/>
              <a:ext cx="1010802" cy="527416"/>
              <a:chOff x="184080" y="4448922"/>
              <a:chExt cx="1010802" cy="527416"/>
            </a:xfrm>
          </p:grpSpPr>
          <p:pic>
            <p:nvPicPr>
              <p:cNvPr id="122" name="Picture 121"/>
              <p:cNvPicPr>
                <a:picLocks noChangeAspect="1"/>
              </p:cNvPicPr>
              <p:nvPr/>
            </p:nvPicPr>
            <p:blipFill>
              <a:blip r:embed="rId27" cstate="print"/>
              <a:srcRect b="-4013"/>
              <a:stretch>
                <a:fillRect/>
              </a:stretch>
            </p:blipFill>
            <p:spPr bwMode="auto">
              <a:xfrm>
                <a:off x="184080" y="4448922"/>
                <a:ext cx="1010802" cy="527416"/>
              </a:xfrm>
              <a:prstGeom prst="rect">
                <a:avLst/>
              </a:prstGeom>
              <a:noFill/>
              <a:ln w="9525">
                <a:noFill/>
                <a:miter lim="800000"/>
                <a:headEnd/>
                <a:tailEnd/>
              </a:ln>
            </p:spPr>
          </p:pic>
          <p:pic>
            <p:nvPicPr>
              <p:cNvPr id="123" name="Picture 122"/>
              <p:cNvPicPr>
                <a:picLocks noChangeAspect="1"/>
              </p:cNvPicPr>
              <p:nvPr/>
            </p:nvPicPr>
            <p:blipFill>
              <a:blip r:embed="rId28"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12" name="Group 111"/>
            <p:cNvGrpSpPr/>
            <p:nvPr/>
          </p:nvGrpSpPr>
          <p:grpSpPr>
            <a:xfrm>
              <a:off x="2400043" y="4380286"/>
              <a:ext cx="1010802" cy="527416"/>
              <a:chOff x="2400043" y="4451406"/>
              <a:chExt cx="1010802" cy="527416"/>
            </a:xfrm>
          </p:grpSpPr>
          <p:pic>
            <p:nvPicPr>
              <p:cNvPr id="120" name="Picture 119"/>
              <p:cNvPicPr>
                <a:picLocks noChangeAspect="1"/>
              </p:cNvPicPr>
              <p:nvPr/>
            </p:nvPicPr>
            <p:blipFill>
              <a:blip r:embed="rId27" cstate="print"/>
              <a:srcRect b="-4013"/>
              <a:stretch>
                <a:fillRect/>
              </a:stretch>
            </p:blipFill>
            <p:spPr bwMode="auto">
              <a:xfrm>
                <a:off x="2400043" y="4451406"/>
                <a:ext cx="1010802" cy="527416"/>
              </a:xfrm>
              <a:prstGeom prst="rect">
                <a:avLst/>
              </a:prstGeom>
              <a:noFill/>
              <a:ln w="9525">
                <a:noFill/>
                <a:miter lim="800000"/>
                <a:headEnd/>
                <a:tailEnd/>
              </a:ln>
            </p:spPr>
          </p:pic>
          <p:pic>
            <p:nvPicPr>
              <p:cNvPr id="121" name="Picture 2" descr="https://encrypted-tbn0.gstatic.com/images?q=tbn:ANd9GcRgWtweeNVNot_dJ1JZ4fATg5X0qxTniN17Zry9UylCHUwXFy8KJQ"/>
              <p:cNvPicPr>
                <a:picLocks noChangeAspect="1" noChangeArrowheads="1"/>
              </p:cNvPicPr>
              <p:nvPr/>
            </p:nvPicPr>
            <p:blipFill>
              <a:blip r:embed="rId29" cstate="print"/>
              <a:srcRect/>
              <a:stretch>
                <a:fillRect/>
              </a:stretch>
            </p:blipFill>
            <p:spPr bwMode="auto">
              <a:xfrm>
                <a:off x="2576400" y="4585912"/>
                <a:ext cx="542437" cy="219842"/>
              </a:xfrm>
              <a:prstGeom prst="rect">
                <a:avLst/>
              </a:prstGeom>
              <a:noFill/>
            </p:spPr>
          </p:pic>
        </p:grpSp>
        <p:grpSp>
          <p:nvGrpSpPr>
            <p:cNvPr id="113" name="Group 112"/>
            <p:cNvGrpSpPr/>
            <p:nvPr/>
          </p:nvGrpSpPr>
          <p:grpSpPr>
            <a:xfrm>
              <a:off x="1286160" y="4378688"/>
              <a:ext cx="1010802" cy="527416"/>
              <a:chOff x="1286160" y="4449808"/>
              <a:chExt cx="1010802" cy="527416"/>
            </a:xfrm>
          </p:grpSpPr>
          <p:pic>
            <p:nvPicPr>
              <p:cNvPr id="118" name="Picture 117"/>
              <p:cNvPicPr>
                <a:picLocks noChangeAspect="1"/>
              </p:cNvPicPr>
              <p:nvPr/>
            </p:nvPicPr>
            <p:blipFill>
              <a:blip r:embed="rId27" cstate="print"/>
              <a:srcRect b="-4013"/>
              <a:stretch>
                <a:fillRect/>
              </a:stretch>
            </p:blipFill>
            <p:spPr bwMode="auto">
              <a:xfrm>
                <a:off x="1286160" y="4449808"/>
                <a:ext cx="1010802" cy="527416"/>
              </a:xfrm>
              <a:prstGeom prst="rect">
                <a:avLst/>
              </a:prstGeom>
              <a:noFill/>
              <a:ln w="9525">
                <a:noFill/>
                <a:miter lim="800000"/>
                <a:headEnd/>
                <a:tailEnd/>
              </a:ln>
            </p:spPr>
          </p:pic>
          <p:pic>
            <p:nvPicPr>
              <p:cNvPr id="119" name="Picture 118" descr="openstack_logo.jpg"/>
              <p:cNvPicPr>
                <a:picLocks noChangeAspect="1"/>
              </p:cNvPicPr>
              <p:nvPr/>
            </p:nvPicPr>
            <p:blipFill rotWithShape="1">
              <a:blip r:embed="rId30"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14" name="Group 113"/>
            <p:cNvGrpSpPr/>
            <p:nvPr/>
          </p:nvGrpSpPr>
          <p:grpSpPr>
            <a:xfrm>
              <a:off x="3510024" y="4381909"/>
              <a:ext cx="1010802" cy="527416"/>
              <a:chOff x="3510024" y="4453029"/>
              <a:chExt cx="1010802" cy="527416"/>
            </a:xfrm>
          </p:grpSpPr>
          <p:pic>
            <p:nvPicPr>
              <p:cNvPr id="115" name="Picture 114"/>
              <p:cNvPicPr>
                <a:picLocks noChangeAspect="1"/>
              </p:cNvPicPr>
              <p:nvPr/>
            </p:nvPicPr>
            <p:blipFill>
              <a:blip r:embed="rId27" cstate="print"/>
              <a:srcRect b="-4013"/>
              <a:stretch>
                <a:fillRect/>
              </a:stretch>
            </p:blipFill>
            <p:spPr bwMode="auto">
              <a:xfrm>
                <a:off x="3510024" y="4453029"/>
                <a:ext cx="1010802" cy="527416"/>
              </a:xfrm>
              <a:prstGeom prst="rect">
                <a:avLst/>
              </a:prstGeom>
              <a:noFill/>
              <a:ln w="9525">
                <a:noFill/>
                <a:miter lim="800000"/>
                <a:headEnd/>
                <a:tailEnd/>
              </a:ln>
            </p:spPr>
          </p:pic>
          <p:pic>
            <p:nvPicPr>
              <p:cNvPr id="116" name="Picture 115"/>
              <p:cNvPicPr>
                <a:picLocks noChangeAspect="1"/>
              </p:cNvPicPr>
              <p:nvPr/>
            </p:nvPicPr>
            <p:blipFill>
              <a:blip r:embed="rId31"/>
              <a:stretch>
                <a:fillRect/>
              </a:stretch>
            </p:blipFill>
            <p:spPr>
              <a:xfrm>
                <a:off x="3650837" y="4531964"/>
                <a:ext cx="327845" cy="327845"/>
              </a:xfrm>
              <a:prstGeom prst="rect">
                <a:avLst/>
              </a:prstGeom>
            </p:spPr>
          </p:pic>
          <p:sp>
            <p:nvSpPr>
              <p:cNvPr id="117" name="TextBox 116"/>
              <p:cNvSpPr txBox="1"/>
              <p:nvPr/>
            </p:nvSpPr>
            <p:spPr>
              <a:xfrm>
                <a:off x="3860293" y="4629329"/>
                <a:ext cx="501523" cy="201722"/>
              </a:xfrm>
              <a:prstGeom prst="rect">
                <a:avLst/>
              </a:prstGeom>
              <a:noFill/>
            </p:spPr>
            <p:txBody>
              <a:bodyPr wrap="none" rtlCol="0">
                <a:spAutoFit/>
              </a:bodyPr>
              <a:lstStyle/>
              <a:p>
                <a:pPr algn="ctr"/>
                <a:r>
                  <a:rPr lang="en-US" sz="1200" dirty="0" smtClean="0">
                    <a:solidFill>
                      <a:srgbClr val="4C4C4C"/>
                    </a:solidFill>
                  </a:rPr>
                  <a:t>Azure</a:t>
                </a:r>
              </a:p>
            </p:txBody>
          </p:sp>
        </p:grpSp>
      </p:grpSp>
    </p:spTree>
    <p:extLst>
      <p:ext uri="{BB962C8B-B14F-4D97-AF65-F5344CB8AC3E}">
        <p14:creationId xmlns:p14="http://schemas.microsoft.com/office/powerpoint/2010/main" val="17513315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4000" dirty="0" smtClean="0">
                <a:solidFill>
                  <a:srgbClr val="00AE9E"/>
                </a:solidFill>
                <a:sym typeface="Arial"/>
              </a:rPr>
              <a:t>Agenda</a:t>
            </a:r>
            <a:endParaRPr lang="en-US" sz="4000" dirty="0">
              <a:solidFill>
                <a:srgbClr val="00AE9E"/>
              </a:solidFill>
              <a:sym typeface="Arial"/>
            </a:endParaRPr>
          </a:p>
        </p:txBody>
      </p:sp>
      <p:sp>
        <p:nvSpPr>
          <p:cNvPr id="196" name="Shape 196"/>
          <p:cNvSpPr txBox="1">
            <a:spLocks noGrp="1"/>
          </p:cNvSpPr>
          <p:nvPr>
            <p:ph type="body" sz="quarter" idx="4294967295"/>
          </p:nvPr>
        </p:nvSpPr>
        <p:spPr>
          <a:xfrm>
            <a:off x="431800" y="624362"/>
            <a:ext cx="8551408" cy="3848609"/>
          </a:xfrm>
          <a:prstGeom prst="rect">
            <a:avLst/>
          </a:prstGeom>
        </p:spPr>
        <p:txBody>
          <a:bodyPr/>
          <a:lstStyle/>
          <a:p>
            <a:pPr marL="0" lvl="0" indent="0">
              <a:buClr>
                <a:srgbClr val="008774"/>
              </a:buClr>
              <a:buNone/>
            </a:pPr>
            <a:endParaRPr lang="en-US" sz="2800" dirty="0" smtClean="0">
              <a:sym typeface="Arial"/>
            </a:endParaRPr>
          </a:p>
          <a:p>
            <a:pPr marL="514350" lvl="0" indent="-514350">
              <a:buClr>
                <a:srgbClr val="008774"/>
              </a:buClr>
              <a:buFont typeface="+mj-lt"/>
              <a:buAutoNum type="arabicPeriod"/>
            </a:pPr>
            <a:r>
              <a:rPr lang="en-US" sz="2400" dirty="0" smtClean="0">
                <a:solidFill>
                  <a:srgbClr val="BFBFBF"/>
                </a:solidFill>
                <a:sym typeface="Arial"/>
              </a:rPr>
              <a:t>Changing Development Models</a:t>
            </a:r>
          </a:p>
          <a:p>
            <a:pPr marL="514350" lvl="0" indent="-514350">
              <a:buClr>
                <a:srgbClr val="008774"/>
              </a:buClr>
              <a:buFont typeface="+mj-lt"/>
              <a:buAutoNum type="arabicPeriod"/>
            </a:pPr>
            <a:r>
              <a:rPr lang="en-US" sz="2400" dirty="0" smtClean="0">
                <a:solidFill>
                  <a:srgbClr val="BFBFBF"/>
                </a:solidFill>
                <a:sym typeface="Arial"/>
              </a:rPr>
              <a:t>Cloud Native Ecosystem &amp; Platforms</a:t>
            </a:r>
          </a:p>
          <a:p>
            <a:pPr marL="514350" lvl="0" indent="-514350">
              <a:buClr>
                <a:srgbClr val="008774"/>
              </a:buClr>
              <a:buFont typeface="+mj-lt"/>
              <a:buAutoNum type="arabicPeriod"/>
            </a:pPr>
            <a:r>
              <a:rPr lang="en-US" sz="2400" dirty="0" smtClean="0">
                <a:solidFill>
                  <a:srgbClr val="BFBFBF"/>
                </a:solidFill>
                <a:sym typeface="Arial"/>
              </a:rPr>
              <a:t>Pivotal Cloud Foundry</a:t>
            </a:r>
          </a:p>
          <a:p>
            <a:pPr marL="514350" lvl="0" indent="-514350">
              <a:buClr>
                <a:srgbClr val="008774"/>
              </a:buClr>
              <a:buFont typeface="+mj-lt"/>
              <a:buAutoNum type="arabicPeriod"/>
            </a:pPr>
            <a:endParaRPr lang="en-US" sz="2800" dirty="0">
              <a:sym typeface="Arial"/>
            </a:endParaRPr>
          </a:p>
        </p:txBody>
      </p:sp>
      <p:sp>
        <p:nvSpPr>
          <p:cNvPr id="4"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2</a:t>
            </a:fld>
            <a:endParaRPr lang="en-US" sz="1050" dirty="0">
              <a:solidFill>
                <a:schemeClr val="bg1">
                  <a:lumMod val="65000"/>
                </a:schemeClr>
              </a:solidFill>
            </a:endParaRPr>
          </a:p>
        </p:txBody>
      </p:sp>
    </p:spTree>
    <p:extLst>
      <p:ext uri="{BB962C8B-B14F-4D97-AF65-F5344CB8AC3E}">
        <p14:creationId xmlns:p14="http://schemas.microsoft.com/office/powerpoint/2010/main" val="19326653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18597"/>
            <a:ext cx="1344612" cy="763553"/>
          </a:xfrm>
          <a:prstGeom prst="rect">
            <a:avLst/>
          </a:prstGeom>
          <a:noFill/>
          <a:ln w="12700" cmpd="sng">
            <a:solidFill>
              <a:srgbClr val="705D8B"/>
            </a:solidFill>
            <a:prstDash val="dash"/>
          </a:ln>
        </p:spPr>
        <p:txBody>
          <a:bodyPr lIns="91425" tIns="91425" rIns="91425" bIns="91425" anchor="t" anchorCtr="0">
            <a:normAutofit fontScale="925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a:solidFill>
            <a:schemeClr val="accent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1"/>
                </a:solidFill>
              </a:rPr>
              <a:t>App Fail</a:t>
            </a:r>
            <a:endParaRPr lang="en-US" dirty="0">
              <a:solidFill>
                <a:schemeClr val="bg1"/>
              </a:solidFill>
            </a:endParaRPr>
          </a:p>
        </p:txBody>
      </p:sp>
      <p:grpSp>
        <p:nvGrpSpPr>
          <p:cNvPr id="12" name="Group 11"/>
          <p:cNvGrpSpPr/>
          <p:nvPr/>
        </p:nvGrpSpPr>
        <p:grpSpPr>
          <a:xfrm>
            <a:off x="247617" y="1208216"/>
            <a:ext cx="1204912" cy="1791730"/>
            <a:chOff x="240620" y="1409700"/>
            <a:chExt cx="1204912" cy="1706124"/>
          </a:xfrm>
        </p:grpSpPr>
        <p:sp>
          <p:nvSpPr>
            <p:cNvPr id="484" name="Shape 484"/>
            <p:cNvSpPr txBox="1"/>
            <p:nvPr/>
          </p:nvSpPr>
          <p:spPr>
            <a:xfrm>
              <a:off x="240620" y="1409700"/>
              <a:ext cx="1204912" cy="1706124"/>
            </a:xfrm>
            <a:prstGeom prst="rect">
              <a:avLst/>
            </a:prstGeom>
            <a:solidFill>
              <a:schemeClr val="bg1">
                <a:lumMod val="95000"/>
              </a:schemeClr>
            </a:solidFill>
            <a:ln w="19050" cap="rnd">
              <a:solidFill>
                <a:schemeClr val="bg1"/>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tx2"/>
                  </a:solidFill>
                  <a:latin typeface="Source Sans Pro"/>
                  <a:ea typeface="Source Sans Pro"/>
                  <a:cs typeface="Source Sans Pro"/>
                  <a:sym typeface="Source Sans Pro"/>
                </a:rPr>
                <a:t>PCF</a:t>
              </a:r>
              <a:endParaRPr lang="en-US" sz="1800" b="1" i="0" u="none" strike="noStrike" cap="none" baseline="0" dirty="0">
                <a:solidFill>
                  <a:schemeClr val="tx2"/>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A</a:t>
              </a:r>
              <a:endParaRPr lang="en-US" sz="900" dirty="0">
                <a:solidFill>
                  <a:srgbClr val="FFFFFF"/>
                </a:solidFill>
              </a:endParaRPr>
            </a:p>
          </p:txBody>
        </p:sp>
        <p:sp>
          <p:nvSpPr>
            <p:cNvPr id="133" name="Rectangle 132"/>
            <p:cNvSpPr/>
            <p:nvPr/>
          </p:nvSpPr>
          <p:spPr>
            <a:xfrm>
              <a:off x="752583" y="1817579"/>
              <a:ext cx="263071" cy="41526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135" name="Rectangle 134"/>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C</a:t>
              </a:r>
              <a:endParaRPr lang="en-US" dirty="0">
                <a:solidFill>
                  <a:srgbClr val="FFFFFF"/>
                </a:solidFill>
              </a:endParaRPr>
            </a:p>
          </p:txBody>
        </p:sp>
        <p:sp>
          <p:nvSpPr>
            <p:cNvPr id="136" name="Rectangle 135"/>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B</a:t>
              </a:r>
              <a:endParaRPr lang="en-US" sz="900" dirty="0">
                <a:solidFill>
                  <a:srgbClr val="FFFFFF"/>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FF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rgbClr val="4D4D4D"/>
              </a:solidFill>
              <a:latin typeface="Arial"/>
              <a:ea typeface="Arial"/>
              <a:cs typeface="Arial"/>
              <a:sym typeface="Arial"/>
            </a:endParaRPr>
          </a:p>
        </p:txBody>
      </p:sp>
      <p:grpSp>
        <p:nvGrpSpPr>
          <p:cNvPr id="4" name="Group 3"/>
          <p:cNvGrpSpPr/>
          <p:nvPr/>
        </p:nvGrpSpPr>
        <p:grpSpPr>
          <a:xfrm>
            <a:off x="6517789" y="1209041"/>
            <a:ext cx="2349134" cy="3351801"/>
            <a:chOff x="6517789" y="1209041"/>
            <a:chExt cx="2349134" cy="3351801"/>
          </a:xfrm>
        </p:grpSpPr>
        <p:sp>
          <p:nvSpPr>
            <p:cNvPr id="132" name="Pentagon 131"/>
            <p:cNvSpPr/>
            <p:nvPr/>
          </p:nvSpPr>
          <p:spPr>
            <a:xfrm>
              <a:off x="6665494" y="4050955"/>
              <a:ext cx="1282728" cy="509887"/>
            </a:xfrm>
            <a:prstGeom prst="homePlate">
              <a:avLst/>
            </a:prstGeom>
            <a:solidFill>
              <a:srgbClr val="008774"/>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FFFFFF"/>
                  </a:solidFill>
                </a:rPr>
                <a:t>Rack Fail</a:t>
              </a:r>
              <a:endParaRPr lang="en-US" dirty="0">
                <a:solidFill>
                  <a:srgbClr val="FFFFFF"/>
                </a:solidFill>
              </a:endParaRPr>
            </a:p>
          </p:txBody>
        </p:sp>
        <p:sp>
          <p:nvSpPr>
            <p:cNvPr id="191" name="Shape 482"/>
            <p:cNvSpPr txBox="1"/>
            <p:nvPr/>
          </p:nvSpPr>
          <p:spPr>
            <a:xfrm>
              <a:off x="6544553" y="3218597"/>
              <a:ext cx="1502960" cy="768564"/>
            </a:xfrm>
            <a:prstGeom prst="rect">
              <a:avLst/>
            </a:prstGeom>
            <a:noFill/>
            <a:ln w="12700" cmpd="sng">
              <a:solidFill>
                <a:srgbClr val="705D8B"/>
              </a:solidFill>
              <a:prstDash val="dash"/>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chemeClr val="bg1"/>
                  </a:solidFill>
                  <a:latin typeface="Source Sans Pro"/>
                  <a:ea typeface="Source Sans Pro"/>
                  <a:cs typeface="Source Sans Pro"/>
                  <a:sym typeface="Source Sans Pro"/>
                </a:rPr>
                <a:t>If </a:t>
              </a:r>
              <a:r>
                <a:rPr lang="en-US" sz="1200" b="1" dirty="0" smtClean="0">
                  <a:solidFill>
                    <a:schemeClr val="bg1"/>
                  </a:solidFill>
                  <a:latin typeface="Source Sans Pro"/>
                  <a:ea typeface="Source Sans Pro"/>
                  <a:cs typeface="Source Sans Pro"/>
                  <a:sym typeface="Source Sans Pro"/>
                </a:rPr>
                <a:t>a datacenter rack fails</a:t>
              </a:r>
              <a:r>
                <a:rPr lang="en-US" sz="1200" dirty="0" smtClean="0">
                  <a:solidFill>
                    <a:schemeClr val="bg1"/>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chemeClr val="bg1"/>
                </a:solidFill>
                <a:latin typeface="Source Sans Pro"/>
                <a:ea typeface="Source Sans Pro"/>
                <a:cs typeface="Source Sans Pro"/>
                <a:sym typeface="Source Sans Pro"/>
              </a:endParaRPr>
            </a:p>
          </p:txBody>
        </p:sp>
        <p:grpSp>
          <p:nvGrpSpPr>
            <p:cNvPr id="14" name="Group 13"/>
            <p:cNvGrpSpPr/>
            <p:nvPr/>
          </p:nvGrpSpPr>
          <p:grpSpPr>
            <a:xfrm>
              <a:off x="7867371" y="1209041"/>
              <a:ext cx="999552" cy="1788159"/>
              <a:chOff x="7633410" y="1209041"/>
              <a:chExt cx="999552" cy="1788159"/>
            </a:xfrm>
          </p:grpSpPr>
          <p:sp>
            <p:nvSpPr>
              <p:cNvPr id="561" name="Shape 561"/>
              <p:cNvSpPr txBox="1"/>
              <p:nvPr/>
            </p:nvSpPr>
            <p:spPr>
              <a:xfrm>
                <a:off x="7633410" y="1209041"/>
                <a:ext cx="999552" cy="1788159"/>
              </a:xfrm>
              <a:prstGeom prst="rect">
                <a:avLst/>
              </a:prstGeom>
              <a:solidFill>
                <a:srgbClr val="F2F2F2"/>
              </a:solidFill>
              <a:ln w="19050" cap="rnd">
                <a:solidFill>
                  <a:srgbClr val="FFFFFF"/>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000000"/>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199" name="Rectangle 198"/>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00" name="Rectangle 199"/>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01" name="Rectangle 200"/>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06" name="Rectangle 205"/>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07" name="Rectangle 206"/>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08" name="Rectangle 207"/>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13" name="Rectangle 212"/>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14" name="Rectangle 213"/>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15" name="Rectangle 214"/>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20" name="Rectangle 219"/>
                <p:cNvSpPr/>
                <p:nvPr/>
              </p:nvSpPr>
              <p:spPr>
                <a:xfrm>
                  <a:off x="752583" y="1817579"/>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21" name="Rectangle 220"/>
                <p:cNvSpPr/>
                <p:nvPr/>
              </p:nvSpPr>
              <p:spPr>
                <a:xfrm>
                  <a:off x="1096395" y="1814678"/>
                  <a:ext cx="263071" cy="42491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22" name="Rectangle 221"/>
                <p:cNvSpPr/>
                <p:nvPr/>
              </p:nvSpPr>
              <p:spPr>
                <a:xfrm>
                  <a:off x="743164" y="2566664"/>
                  <a:ext cx="263071" cy="4152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09041"/>
              <a:ext cx="999552" cy="1788159"/>
              <a:chOff x="7633410" y="1209041"/>
              <a:chExt cx="999552" cy="1788159"/>
            </a:xfrm>
          </p:grpSpPr>
          <p:sp>
            <p:nvSpPr>
              <p:cNvPr id="226" name="Shape 561"/>
              <p:cNvSpPr txBox="1"/>
              <p:nvPr/>
            </p:nvSpPr>
            <p:spPr>
              <a:xfrm>
                <a:off x="7633410" y="1209041"/>
                <a:ext cx="999552" cy="1788159"/>
              </a:xfrm>
              <a:prstGeom prst="rect">
                <a:avLst/>
              </a:prstGeom>
              <a:solidFill>
                <a:srgbClr val="F2F2F2"/>
              </a:solidFill>
              <a:ln w="19050" cap="rnd">
                <a:solidFill>
                  <a:srgbClr val="FFFFFF"/>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000000"/>
                    </a:solidFill>
                    <a:latin typeface="Arial"/>
                    <a:ea typeface="Arial"/>
                    <a:cs typeface="Arial"/>
                    <a:sym typeface="Arial"/>
                  </a:rPr>
                  <a:t>Zone </a:t>
                </a:r>
                <a:r>
                  <a:rPr lang="en-US" sz="1800" b="0" i="0" u="none" strike="noStrike" cap="none" baseline="0" dirty="0" smtClean="0">
                    <a:solidFill>
                      <a:srgbClr val="000000"/>
                    </a:solidFill>
                    <a:latin typeface="Arial"/>
                    <a:ea typeface="Arial"/>
                    <a:cs typeface="Arial"/>
                    <a:sym typeface="Arial"/>
                  </a:rPr>
                  <a:t>1</a:t>
                </a:r>
                <a:endParaRPr lang="en-US" sz="1800" b="0" i="0" u="none" strike="noStrike" cap="none" baseline="0" dirty="0">
                  <a:solidFill>
                    <a:srgbClr val="000000"/>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rgbClr val="4D4D4D"/>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A</a:t>
                  </a:r>
                  <a:endParaRPr lang="en-US" sz="900" dirty="0">
                    <a:solidFill>
                      <a:srgbClr val="4D4D4D"/>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C</a:t>
                  </a:r>
                  <a:endParaRPr lang="en-US" dirty="0">
                    <a:solidFill>
                      <a:srgbClr val="4D4D4D"/>
                    </a:solidFill>
                  </a:endParaRPr>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FF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rgbClr val="4D4D4D"/>
                </a:solidFill>
                <a:latin typeface="Arial"/>
                <a:ea typeface="Arial"/>
                <a:cs typeface="Arial"/>
                <a:sym typeface="Arial"/>
              </a:endParaRPr>
            </a:p>
          </p:txBody>
        </p:sp>
      </p:grpSp>
      <p:grpSp>
        <p:nvGrpSpPr>
          <p:cNvPr id="7" name="Group 6"/>
          <p:cNvGrpSpPr/>
          <p:nvPr/>
        </p:nvGrpSpPr>
        <p:grpSpPr>
          <a:xfrm>
            <a:off x="2101952" y="1208216"/>
            <a:ext cx="1574588" cy="3379800"/>
            <a:chOff x="2101952" y="1208216"/>
            <a:chExt cx="1574588" cy="3379800"/>
          </a:xfrm>
        </p:grpSpPr>
        <p:sp>
          <p:nvSpPr>
            <p:cNvPr id="130" name="Pentagon 129"/>
            <p:cNvSpPr/>
            <p:nvPr/>
          </p:nvSpPr>
          <p:spPr>
            <a:xfrm>
              <a:off x="2101952" y="4078129"/>
              <a:ext cx="1574588" cy="509887"/>
            </a:xfrm>
            <a:prstGeom prst="homePlate">
              <a:avLst/>
            </a:prstGeom>
            <a:solidFill>
              <a:srgbClr val="008774"/>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FFFFFF"/>
                  </a:solidFill>
                </a:rPr>
                <a:t>Process Fail</a:t>
              </a:r>
              <a:endParaRPr lang="en-US" dirty="0">
                <a:solidFill>
                  <a:srgbClr val="FFFFFF"/>
                </a:solidFill>
              </a:endParaRPr>
            </a:p>
          </p:txBody>
        </p:sp>
        <p:sp>
          <p:nvSpPr>
            <p:cNvPr id="143" name="Shape 482"/>
            <p:cNvSpPr txBox="1"/>
            <p:nvPr/>
          </p:nvSpPr>
          <p:spPr>
            <a:xfrm>
              <a:off x="2113771" y="3218597"/>
              <a:ext cx="1344612" cy="768517"/>
            </a:xfrm>
            <a:prstGeom prst="rect">
              <a:avLst/>
            </a:prstGeom>
            <a:noFill/>
            <a:ln w="12700" cmpd="sng">
              <a:solidFill>
                <a:srgbClr val="705D8B"/>
              </a:solidFill>
              <a:prstDash val="dash"/>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59" y="1208216"/>
              <a:ext cx="1318023" cy="1791730"/>
              <a:chOff x="258761" y="1346859"/>
              <a:chExt cx="1318023" cy="1791730"/>
            </a:xfrm>
          </p:grpSpPr>
          <p:sp>
            <p:nvSpPr>
              <p:cNvPr id="145" name="Shape 484"/>
              <p:cNvSpPr txBox="1"/>
              <p:nvPr/>
            </p:nvSpPr>
            <p:spPr>
              <a:xfrm>
                <a:off x="258761" y="1346859"/>
                <a:ext cx="1318023" cy="1791730"/>
              </a:xfrm>
              <a:prstGeom prst="rect">
                <a:avLst/>
              </a:prstGeom>
              <a:solidFill>
                <a:srgbClr val="F2F2F2"/>
              </a:solidFill>
              <a:ln w="19050" cap="rnd">
                <a:solidFill>
                  <a:srgbClr val="FFFFFF"/>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rgbClr val="000000"/>
                    </a:solidFill>
                    <a:latin typeface="Source Sans Pro"/>
                    <a:ea typeface="Source Sans Pro"/>
                    <a:cs typeface="Source Sans Pro"/>
                    <a:sym typeface="Source Sans Pro"/>
                  </a:rPr>
                  <a:t>PCF</a:t>
                </a:r>
                <a:endParaRPr lang="en-US" sz="1800" b="1" i="0" u="none" strike="noStrike" cap="none" baseline="0" dirty="0">
                  <a:solidFill>
                    <a:srgbClr val="000000"/>
                  </a:solidFill>
                  <a:latin typeface="Source Sans Pro"/>
                  <a:ea typeface="Source Sans Pro"/>
                  <a:cs typeface="Source Sans Pro"/>
                  <a:sym typeface="Source Sans Pro"/>
                </a:endParaRPr>
              </a:p>
            </p:txBody>
          </p:sp>
          <p:sp>
            <p:nvSpPr>
              <p:cNvPr id="146" name="Rectangle 145"/>
              <p:cNvSpPr/>
              <p:nvPr/>
            </p:nvSpPr>
            <p:spPr>
              <a:xfrm>
                <a:off x="376786" y="1849913"/>
                <a:ext cx="343812" cy="29644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FFFFFF"/>
                    </a:solidFill>
                  </a:rPr>
                  <a:t>A</a:t>
                </a:r>
              </a:p>
            </p:txBody>
          </p:sp>
          <p:sp>
            <p:nvSpPr>
              <p:cNvPr id="147" name="Rectangle 146"/>
              <p:cNvSpPr/>
              <p:nvPr/>
            </p:nvSpPr>
            <p:spPr>
              <a:xfrm>
                <a:off x="739297" y="1841692"/>
                <a:ext cx="343812" cy="30886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4D4D4D"/>
                    </a:solidFill>
                  </a:rPr>
                  <a:t>B</a:t>
                </a:r>
                <a:endParaRPr lang="en-US" sz="900" dirty="0">
                  <a:solidFill>
                    <a:srgbClr val="4D4D4D"/>
                  </a:solidFill>
                </a:endParaRPr>
              </a:p>
            </p:txBody>
          </p:sp>
          <p:sp>
            <p:nvSpPr>
              <p:cNvPr id="148" name="Rectangle 147"/>
              <p:cNvSpPr/>
              <p:nvPr/>
            </p:nvSpPr>
            <p:spPr>
              <a:xfrm>
                <a:off x="1110322" y="1841265"/>
                <a:ext cx="343812" cy="316046"/>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C</a:t>
                </a:r>
                <a:endParaRPr lang="en-US" dirty="0">
                  <a:solidFill>
                    <a:srgbClr val="FFFFFF"/>
                  </a:solidFill>
                </a:endParaRPr>
              </a:p>
            </p:txBody>
          </p:sp>
        </p:grpSp>
        <p:sp>
          <p:nvSpPr>
            <p:cNvPr id="154" name="Rectangle 153"/>
            <p:cNvSpPr/>
            <p:nvPr/>
          </p:nvSpPr>
          <p:spPr>
            <a:xfrm>
              <a:off x="2258384" y="2302193"/>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4D4D4D"/>
                  </a:solidFill>
                </a:rPr>
                <a:t>Process</a:t>
              </a:r>
              <a:endParaRPr lang="en-US" sz="800" dirty="0">
                <a:solidFill>
                  <a:srgbClr val="4D4D4D"/>
                </a:solidFill>
              </a:endParaRPr>
            </a:p>
          </p:txBody>
        </p:sp>
        <p:sp>
          <p:nvSpPr>
            <p:cNvPr id="499" name="Shape 499"/>
            <p:cNvSpPr/>
            <p:nvPr/>
          </p:nvSpPr>
          <p:spPr>
            <a:xfrm>
              <a:off x="3029353" y="2272032"/>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FF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rgbClr val="4D4D4D"/>
                </a:solidFill>
                <a:latin typeface="Arial"/>
                <a:ea typeface="Arial"/>
                <a:cs typeface="Arial"/>
                <a:sym typeface="Arial"/>
              </a:endParaRPr>
            </a:p>
          </p:txBody>
        </p:sp>
        <p:sp>
          <p:nvSpPr>
            <p:cNvPr id="490" name="Shape 490"/>
            <p:cNvSpPr txBox="1"/>
            <p:nvPr/>
          </p:nvSpPr>
          <p:spPr>
            <a:xfrm>
              <a:off x="2197012" y="2167110"/>
              <a:ext cx="1166723" cy="674693"/>
            </a:xfrm>
            <a:prstGeom prst="rect">
              <a:avLst/>
            </a:prstGeom>
            <a:noFill/>
            <a:ln w="19050" cap="rnd">
              <a:solidFill>
                <a:srgbClr val="4D4D4D"/>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dirty="0" smtClean="0">
                  <a:solidFill>
                    <a:srgbClr val="4D4D4D"/>
                  </a:solidFill>
                  <a:latin typeface="Source Sans Pro"/>
                  <a:ea typeface="Source Sans Pro"/>
                  <a:cs typeface="Source Sans Pro"/>
                  <a:sym typeface="Source Sans Pro"/>
                </a:rPr>
                <a:t>Runtime VM</a:t>
              </a:r>
              <a:endParaRPr lang="en-US" sz="900" b="0" i="0" u="none" strike="noStrike" cap="none" baseline="0" dirty="0">
                <a:solidFill>
                  <a:srgbClr val="4D4D4D"/>
                </a:solidFill>
                <a:latin typeface="Source Sans Pro"/>
                <a:ea typeface="Source Sans Pro"/>
                <a:cs typeface="Source Sans Pro"/>
                <a:sym typeface="Source Sans Pro"/>
              </a:endParaRPr>
            </a:p>
          </p:txBody>
        </p:sp>
      </p:grpSp>
      <p:grpSp>
        <p:nvGrpSpPr>
          <p:cNvPr id="2" name="Group 1"/>
          <p:cNvGrpSpPr/>
          <p:nvPr/>
        </p:nvGrpSpPr>
        <p:grpSpPr>
          <a:xfrm>
            <a:off x="4061068" y="1207116"/>
            <a:ext cx="1943598" cy="3380900"/>
            <a:chOff x="4061068" y="1207116"/>
            <a:chExt cx="1943598" cy="3380900"/>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rgbClr val="4D4D4D"/>
                  </a:solidFill>
                  <a:latin typeface="Source Sans Pro"/>
                  <a:ea typeface="Source Sans Pro"/>
                  <a:cs typeface="Source Sans Pro"/>
                  <a:sym typeface="Source Sans Pro"/>
                </a:rPr>
                <a:t>3. </a:t>
              </a:r>
              <a:r>
                <a:rPr lang="en-US" sz="1200" b="0" i="0" u="none" strike="noStrike" cap="none" baseline="0" dirty="0" err="1">
                  <a:solidFill>
                    <a:srgbClr val="4D4D4D"/>
                  </a:solidFill>
                  <a:latin typeface="Source Sans Pro"/>
                  <a:ea typeface="Source Sans Pro"/>
                  <a:cs typeface="Source Sans Pro"/>
                  <a:sym typeface="Source Sans Pro"/>
                </a:rPr>
                <a:t>Resurrector</a:t>
              </a:r>
              <a:r>
                <a:rPr lang="en-US" sz="1200" b="0" i="0" u="none" strike="noStrike" cap="none" baseline="0" dirty="0">
                  <a:solidFill>
                    <a:srgbClr val="4D4D4D"/>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a:solidFill>
              <a:srgbClr val="008774"/>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FFFFFF"/>
                  </a:solidFill>
                </a:rPr>
                <a:t>VM Fail</a:t>
              </a:r>
              <a:endParaRPr lang="en-US" dirty="0">
                <a:solidFill>
                  <a:srgbClr val="FFFFFF"/>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rgbClr val="F2F2F2"/>
              </a:solidFill>
              <a:ln w="19050" cap="rnd">
                <a:solidFill>
                  <a:srgbClr val="FFFFFF"/>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rgbClr val="000000"/>
                    </a:solidFill>
                    <a:latin typeface="Source Sans Pro"/>
                    <a:ea typeface="Source Sans Pro"/>
                    <a:cs typeface="Source Sans Pro"/>
                    <a:sym typeface="Source Sans Pro"/>
                  </a:rPr>
                  <a:t>PCF</a:t>
                </a:r>
                <a:endParaRPr lang="en-US" sz="1800" b="1" i="0" u="none" strike="noStrike" cap="none" baseline="0" dirty="0">
                  <a:solidFill>
                    <a:srgbClr val="000000"/>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FFFFFF"/>
                    </a:solidFill>
                  </a:rPr>
                  <a:t>A</a:t>
                </a:r>
              </a:p>
            </p:txBody>
          </p:sp>
          <p:sp>
            <p:nvSpPr>
              <p:cNvPr id="169" name="Rectangle 168"/>
              <p:cNvSpPr/>
              <p:nvPr/>
            </p:nvSpPr>
            <p:spPr>
              <a:xfrm>
                <a:off x="677925" y="1841692"/>
                <a:ext cx="343812" cy="308865"/>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B</a:t>
                </a:r>
                <a:endParaRPr lang="en-US" sz="900" dirty="0">
                  <a:solidFill>
                    <a:srgbClr val="FFFFFF"/>
                  </a:solidFill>
                </a:endParaRPr>
              </a:p>
            </p:txBody>
          </p:sp>
          <p:sp>
            <p:nvSpPr>
              <p:cNvPr id="170" name="Rectangle 169"/>
              <p:cNvSpPr/>
              <p:nvPr/>
            </p:nvSpPr>
            <p:spPr>
              <a:xfrm>
                <a:off x="1048950" y="1841265"/>
                <a:ext cx="343812" cy="316046"/>
              </a:xfrm>
              <a:prstGeom prst="rect">
                <a:avLst/>
              </a:prstGeom>
              <a:solidFill>
                <a:srgbClr val="00877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FFFFFF"/>
                    </a:solidFill>
                  </a:rPr>
                  <a:t>C</a:t>
                </a:r>
                <a:endParaRPr lang="en-US" dirty="0">
                  <a:solidFill>
                    <a:srgbClr val="FFFFFF"/>
                  </a:solidFill>
                </a:endParaRPr>
              </a:p>
            </p:txBody>
          </p:sp>
        </p:grpSp>
        <p:sp>
          <p:nvSpPr>
            <p:cNvPr id="171" name="Shape 490"/>
            <p:cNvSpPr txBox="1"/>
            <p:nvPr/>
          </p:nvSpPr>
          <p:spPr>
            <a:xfrm>
              <a:off x="4126470" y="2082499"/>
              <a:ext cx="533808" cy="834470"/>
            </a:xfrm>
            <a:prstGeom prst="rect">
              <a:avLst/>
            </a:prstGeom>
            <a:noFill/>
            <a:ln w="19050" cap="rnd">
              <a:solidFill>
                <a:srgbClr val="4D4D4D"/>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rgbClr val="4D4D4D"/>
                  </a:solidFill>
                  <a:latin typeface="Source Sans Pro"/>
                  <a:ea typeface="Source Sans Pro"/>
                  <a:cs typeface="Source Sans Pro"/>
                  <a:sym typeface="Source Sans Pro"/>
                </a:rPr>
                <a:t>VM1</a:t>
              </a:r>
              <a:endParaRPr lang="en-US" sz="900" b="0" i="0" u="none" strike="noStrike" cap="none" baseline="0" dirty="0">
                <a:solidFill>
                  <a:srgbClr val="4D4D4D"/>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rgbClr val="4D4D4D"/>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rgbClr val="4D4D4D"/>
                  </a:solidFill>
                  <a:latin typeface="Source Sans Pro"/>
                  <a:ea typeface="Source Sans Pro"/>
                  <a:cs typeface="Source Sans Pro"/>
                  <a:sym typeface="Source Sans Pro"/>
                </a:rPr>
                <a:t>VM2</a:t>
              </a:r>
              <a:endParaRPr lang="en-US" sz="900" b="0" i="0" u="none" strike="noStrike" cap="none" baseline="0" dirty="0">
                <a:solidFill>
                  <a:srgbClr val="4D4D4D"/>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4D4D4D"/>
                  </a:solidFill>
                </a:rPr>
                <a:t>OS,</a:t>
              </a:r>
            </a:p>
            <a:p>
              <a:pPr algn="ctr"/>
              <a:r>
                <a:rPr lang="en-US" sz="800" dirty="0" smtClean="0">
                  <a:solidFill>
                    <a:srgbClr val="4D4D4D"/>
                  </a:solidFill>
                </a:rPr>
                <a:t>Mware</a:t>
              </a:r>
              <a:endParaRPr lang="en-US" sz="800" dirty="0">
                <a:solidFill>
                  <a:srgbClr val="4D4D4D"/>
                </a:solidFill>
              </a:endParaRPr>
            </a:p>
          </p:txBody>
        </p:sp>
        <p:sp>
          <p:nvSpPr>
            <p:cNvPr id="176" name="Shape 482"/>
            <p:cNvSpPr txBox="1"/>
            <p:nvPr/>
          </p:nvSpPr>
          <p:spPr>
            <a:xfrm>
              <a:off x="4198321" y="3242592"/>
              <a:ext cx="1502960" cy="768564"/>
            </a:xfrm>
            <a:prstGeom prst="rect">
              <a:avLst/>
            </a:prstGeom>
            <a:noFill/>
            <a:ln w="12700" cmpd="sng">
              <a:solidFill>
                <a:srgbClr val="705D8B"/>
              </a:solidFill>
              <a:prstDash val="dash"/>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rgbClr val="4D4D4D"/>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rgbClr val="4D4D4D"/>
                  </a:solidFill>
                  <a:latin typeface="Source Sans Pro"/>
                  <a:ea typeface="Source Sans Pro"/>
                  <a:cs typeface="Source Sans Pro"/>
                  <a:sym typeface="Source Sans Pro"/>
                </a:rPr>
                <a:t>VM3</a:t>
              </a:r>
              <a:endParaRPr lang="en-US" sz="900" b="0" i="0" u="none" strike="noStrike" cap="none" baseline="0" dirty="0">
                <a:solidFill>
                  <a:srgbClr val="4D4D4D"/>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4D4D4D"/>
                  </a:solidFill>
                </a:rPr>
                <a:t>OS,</a:t>
              </a:r>
            </a:p>
            <a:p>
              <a:pPr algn="ctr"/>
              <a:r>
                <a:rPr lang="en-US" sz="800" dirty="0" smtClean="0">
                  <a:solidFill>
                    <a:srgbClr val="4D4D4D"/>
                  </a:solidFill>
                </a:rPr>
                <a:t>Mware</a:t>
              </a:r>
              <a:endParaRPr lang="en-US" sz="800" dirty="0">
                <a:solidFill>
                  <a:srgbClr val="4D4D4D"/>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4D4D4D"/>
                  </a:solidFill>
                </a:rPr>
                <a:t>OS,</a:t>
              </a:r>
            </a:p>
            <a:p>
              <a:pPr algn="ctr"/>
              <a:r>
                <a:rPr lang="en-US" sz="800" dirty="0" smtClean="0">
                  <a:solidFill>
                    <a:srgbClr val="4D4D4D"/>
                  </a:solidFill>
                </a:rPr>
                <a:t>Mware</a:t>
              </a:r>
              <a:endParaRPr lang="en-US" sz="800" dirty="0">
                <a:solidFill>
                  <a:srgbClr val="4D4D4D"/>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FF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rgbClr val="4D4D4D"/>
                </a:solidFill>
                <a:latin typeface="Arial"/>
                <a:ea typeface="Arial"/>
                <a:cs typeface="Arial"/>
                <a:sym typeface="Arial"/>
              </a:endParaRPr>
            </a:p>
          </p:txBody>
        </p:sp>
      </p:grpSp>
      <p:sp>
        <p:nvSpPr>
          <p:cNvPr id="6" name="Title 5"/>
          <p:cNvSpPr>
            <a:spLocks noGrp="1"/>
          </p:cNvSpPr>
          <p:nvPr>
            <p:ph type="title"/>
          </p:nvPr>
        </p:nvSpPr>
        <p:spPr>
          <a:xfrm>
            <a:off x="266240" y="54909"/>
            <a:ext cx="8736649" cy="460374"/>
          </a:xfrm>
        </p:spPr>
        <p:txBody>
          <a:bodyPr/>
          <a:lstStyle/>
          <a:p>
            <a:pPr lvl="0" algn="l">
              <a:lnSpc>
                <a:spcPct val="100000"/>
              </a:lnSpc>
              <a:tabLst>
                <a:tab pos="1939925" algn="l"/>
              </a:tabLst>
            </a:pPr>
            <a:r>
              <a:rPr lang="en-US" sz="3200" dirty="0" smtClean="0">
                <a:solidFill>
                  <a:schemeClr val="accent2"/>
                </a:solidFill>
              </a:rPr>
              <a:t>Four Levels High Availability – Built In!</a:t>
            </a:r>
            <a:endParaRPr lang="en-US" sz="1600" dirty="0">
              <a:solidFill>
                <a:schemeClr val="accent2"/>
              </a:solidFill>
            </a:endParaRPr>
          </a:p>
        </p:txBody>
      </p:sp>
    </p:spTree>
    <p:extLst>
      <p:ext uri="{BB962C8B-B14F-4D97-AF65-F5344CB8AC3E}">
        <p14:creationId xmlns:p14="http://schemas.microsoft.com/office/powerpoint/2010/main" val="292625401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165"/>
          <p:cNvSpPr txBox="1">
            <a:spLocks noGrp="1"/>
          </p:cNvSpPr>
          <p:nvPr>
            <p:ph type="title"/>
          </p:nvPr>
        </p:nvSpPr>
        <p:spPr>
          <a:xfrm>
            <a:off x="275128" y="186895"/>
            <a:ext cx="87774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008774"/>
              </a:buClr>
              <a:buSzPct val="25000"/>
              <a:buFont typeface="Arial"/>
              <a:buNone/>
            </a:pPr>
            <a:r>
              <a:rPr lang="en-US" b="0" dirty="0" smtClean="0">
                <a:solidFill>
                  <a:schemeClr val="accent2"/>
                </a:solidFill>
                <a:latin typeface="+mj-lt"/>
              </a:rPr>
              <a:t>Pivotal Cloud Foundry: </a:t>
            </a:r>
            <a:r>
              <a:rPr lang="en-US" b="0" dirty="0" smtClean="0">
                <a:solidFill>
                  <a:srgbClr val="FFFFFF"/>
                </a:solidFill>
                <a:latin typeface="+mj-lt"/>
              </a:rPr>
              <a:t>Most Trusted </a:t>
            </a:r>
            <a:r>
              <a:rPr lang="en-US" b="0" dirty="0" smtClean="0">
                <a:solidFill>
                  <a:srgbClr val="F2F2F2"/>
                </a:solidFill>
                <a:latin typeface="+mj-lt"/>
              </a:rPr>
              <a:t>Platform</a:t>
            </a:r>
            <a:endParaRPr lang="en-US" b="0" dirty="0">
              <a:solidFill>
                <a:srgbClr val="F2F2F2"/>
              </a:solidFill>
              <a:latin typeface="+mj-lt"/>
            </a:endParaRPr>
          </a:p>
        </p:txBody>
      </p:sp>
      <p:sp>
        <p:nvSpPr>
          <p:cNvPr id="32" name="Rectangle 31"/>
          <p:cNvSpPr/>
          <p:nvPr/>
        </p:nvSpPr>
        <p:spPr>
          <a:xfrm>
            <a:off x="115959" y="929347"/>
            <a:ext cx="8936569" cy="413280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578"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6154" y="3550325"/>
            <a:ext cx="603320" cy="313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a:xfrm>
            <a:off x="130889" y="929347"/>
            <a:ext cx="8921639" cy="870701"/>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5" name="Rectangle 54"/>
          <p:cNvSpPr/>
          <p:nvPr/>
        </p:nvSpPr>
        <p:spPr>
          <a:xfrm>
            <a:off x="130889" y="1930564"/>
            <a:ext cx="8921639" cy="1285674"/>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Rectangle 55"/>
          <p:cNvSpPr/>
          <p:nvPr/>
        </p:nvSpPr>
        <p:spPr>
          <a:xfrm>
            <a:off x="130889" y="3350389"/>
            <a:ext cx="8921639" cy="1708057"/>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82" name="Content Placeholder 2"/>
          <p:cNvSpPr txBox="1">
            <a:spLocks/>
          </p:cNvSpPr>
          <p:nvPr/>
        </p:nvSpPr>
        <p:spPr bwMode="gray">
          <a:xfrm>
            <a:off x="212017" y="988629"/>
            <a:ext cx="1204955" cy="274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dirty="0">
                <a:solidFill>
                  <a:srgbClr val="182730"/>
                </a:solidFill>
                <a:latin typeface="Arial" charset="0"/>
                <a:cs typeface="Arial" charset="0"/>
              </a:rPr>
              <a:t>PLATINUM</a:t>
            </a:r>
          </a:p>
        </p:txBody>
      </p:sp>
      <p:sp>
        <p:nvSpPr>
          <p:cNvPr id="24583" name="Content Placeholder 2"/>
          <p:cNvSpPr txBox="1">
            <a:spLocks/>
          </p:cNvSpPr>
          <p:nvPr/>
        </p:nvSpPr>
        <p:spPr bwMode="gray">
          <a:xfrm>
            <a:off x="212017" y="2097294"/>
            <a:ext cx="1204955" cy="27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GOLD</a:t>
            </a:r>
          </a:p>
        </p:txBody>
      </p:sp>
      <p:sp>
        <p:nvSpPr>
          <p:cNvPr id="24584" name="Content Placeholder 2"/>
          <p:cNvSpPr txBox="1">
            <a:spLocks/>
          </p:cNvSpPr>
          <p:nvPr/>
        </p:nvSpPr>
        <p:spPr bwMode="gray">
          <a:xfrm>
            <a:off x="228870" y="3418933"/>
            <a:ext cx="1204955" cy="274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SILVER</a:t>
            </a:r>
          </a:p>
        </p:txBody>
      </p:sp>
      <p:sp>
        <p:nvSpPr>
          <p:cNvPr id="60" name="Rectangle 59"/>
          <p:cNvSpPr/>
          <p:nvPr/>
        </p:nvSpPr>
        <p:spPr>
          <a:xfrm>
            <a:off x="115959" y="1928712"/>
            <a:ext cx="37076" cy="1274559"/>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 name="Rectangle 60"/>
          <p:cNvSpPr/>
          <p:nvPr/>
        </p:nvSpPr>
        <p:spPr>
          <a:xfrm>
            <a:off x="115959" y="929347"/>
            <a:ext cx="37076" cy="870701"/>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 name="Rectangle 61"/>
          <p:cNvSpPr/>
          <p:nvPr/>
        </p:nvSpPr>
        <p:spPr>
          <a:xfrm flipH="1">
            <a:off x="112588" y="3354094"/>
            <a:ext cx="33705" cy="1708057"/>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4588"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9830" y="1264602"/>
            <a:ext cx="704435" cy="27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68220" y="1275717"/>
            <a:ext cx="569615" cy="25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69956" y="1201615"/>
            <a:ext cx="549392" cy="398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68" descr="2000px-SAP_2011_logo.svg.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013769" y="1220141"/>
            <a:ext cx="643766" cy="36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72" descr="Hortonworks-Logo.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94787" y="2716287"/>
            <a:ext cx="810605" cy="337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75" descr="799px-NTT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050775" y="2779499"/>
            <a:ext cx="754992" cy="29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78" descr="swisscom-logo.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07206" y="2779499"/>
            <a:ext cx="893183" cy="29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79" descr="SAS_logo_horiz.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389307" y="2821975"/>
            <a:ext cx="455608" cy="20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82" descr="Ericsson.jpg"/>
          <p:cNvPicPr>
            <a:picLocks noChangeAspect="1"/>
          </p:cNvPicPr>
          <p:nvPr/>
        </p:nvPicPr>
        <p:blipFill>
          <a:blip r:embed="rId12">
            <a:extLst>
              <a:ext uri="{28A0092B-C50C-407E-A947-70E740481C1C}">
                <a14:useLocalDpi xmlns:a14="http://schemas.microsoft.com/office/drawing/2010/main" val="0"/>
              </a:ext>
            </a:extLst>
          </a:blip>
          <a:srcRect t="22789" b="17180"/>
          <a:stretch>
            <a:fillRect/>
          </a:stretch>
        </p:blipFill>
        <p:spPr bwMode="auto">
          <a:xfrm>
            <a:off x="6943059" y="2194542"/>
            <a:ext cx="1085302" cy="30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8" name="Picture 84" descr="1000px-Vmware.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824942" y="1312768"/>
            <a:ext cx="985871" cy="17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8" descr="docker_logo.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235291" y="4129242"/>
            <a:ext cx="849367" cy="22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9" descr="redislabs-typeface.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638842" y="4677157"/>
            <a:ext cx="674100" cy="15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4" name="Picture 90" descr="logo_tcm100-871390.gif"/>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388464" y="4019942"/>
            <a:ext cx="640395" cy="440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7" name="Picture 93" descr="logo_mimacom.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393929" y="4673567"/>
            <a:ext cx="518643" cy="16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96" descr="10152636-mendix-logo.jp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398450" y="4656778"/>
            <a:ext cx="744881" cy="2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97" descr="thumbnailimage.img.jpg"/>
          <p:cNvPicPr>
            <a:picLocks noChangeAspect="1"/>
          </p:cNvPicPr>
          <p:nvPr/>
        </p:nvPicPr>
        <p:blipFill>
          <a:blip r:embed="rId19">
            <a:extLst>
              <a:ext uri="{28A0092B-C50C-407E-A947-70E740481C1C}">
                <a14:useLocalDpi xmlns:a14="http://schemas.microsoft.com/office/drawing/2010/main" val="0"/>
              </a:ext>
            </a:extLst>
          </a:blip>
          <a:srcRect b="44260"/>
          <a:stretch>
            <a:fillRect/>
          </a:stretch>
        </p:blipFill>
        <p:spPr bwMode="auto">
          <a:xfrm>
            <a:off x="8241129" y="4690124"/>
            <a:ext cx="724658" cy="13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3" name="Picture 99" descr="Altoros_Logo1(1).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1617970" y="3639043"/>
            <a:ext cx="728028" cy="2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102" descr="cc13-canopy.jp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2547429" y="4136546"/>
            <a:ext cx="712389" cy="30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2"/>
          <a:stretch>
            <a:fillRect/>
          </a:stretch>
        </p:blipFill>
        <p:spPr>
          <a:xfrm>
            <a:off x="2115526" y="2708806"/>
            <a:ext cx="393201" cy="432237"/>
          </a:xfrm>
          <a:prstGeom prst="rect">
            <a:avLst/>
          </a:prstGeom>
        </p:spPr>
      </p:pic>
      <p:pic>
        <p:nvPicPr>
          <p:cNvPr id="6" name="Picture 5"/>
          <p:cNvPicPr>
            <a:picLocks noChangeAspect="1"/>
          </p:cNvPicPr>
          <p:nvPr/>
        </p:nvPicPr>
        <p:blipFill>
          <a:blip r:embed="rId23"/>
          <a:stretch>
            <a:fillRect/>
          </a:stretch>
        </p:blipFill>
        <p:spPr>
          <a:xfrm>
            <a:off x="6797624" y="2823196"/>
            <a:ext cx="779705" cy="266514"/>
          </a:xfrm>
          <a:prstGeom prst="rect">
            <a:avLst/>
          </a:prstGeom>
        </p:spPr>
      </p:pic>
      <p:pic>
        <p:nvPicPr>
          <p:cNvPr id="8" name="Picture 7"/>
          <p:cNvPicPr>
            <a:picLocks noChangeAspect="1"/>
          </p:cNvPicPr>
          <p:nvPr/>
        </p:nvPicPr>
        <p:blipFill>
          <a:blip r:embed="rId24"/>
          <a:stretch>
            <a:fillRect/>
          </a:stretch>
        </p:blipFill>
        <p:spPr>
          <a:xfrm>
            <a:off x="5258451" y="4134798"/>
            <a:ext cx="627498" cy="211196"/>
          </a:xfrm>
          <a:prstGeom prst="rect">
            <a:avLst/>
          </a:prstGeom>
        </p:spPr>
      </p:pic>
      <p:pic>
        <p:nvPicPr>
          <p:cNvPr id="9" name="Picture 8"/>
          <p:cNvPicPr>
            <a:picLocks noChangeAspect="1"/>
          </p:cNvPicPr>
          <p:nvPr/>
        </p:nvPicPr>
        <p:blipFill rotWithShape="1">
          <a:blip r:embed="rId25"/>
          <a:srcRect l="10726" r="6919" b="18373"/>
          <a:stretch/>
        </p:blipFill>
        <p:spPr>
          <a:xfrm>
            <a:off x="3398450" y="4063080"/>
            <a:ext cx="474224" cy="354631"/>
          </a:xfrm>
          <a:prstGeom prst="rect">
            <a:avLst/>
          </a:prstGeom>
        </p:spPr>
      </p:pic>
      <p:pic>
        <p:nvPicPr>
          <p:cNvPr id="10" name="Picture 9"/>
          <p:cNvPicPr>
            <a:picLocks noChangeAspect="1"/>
          </p:cNvPicPr>
          <p:nvPr/>
        </p:nvPicPr>
        <p:blipFill>
          <a:blip r:embed="rId26"/>
          <a:stretch>
            <a:fillRect/>
          </a:stretch>
        </p:blipFill>
        <p:spPr>
          <a:xfrm>
            <a:off x="3398450" y="3627184"/>
            <a:ext cx="555237" cy="223797"/>
          </a:xfrm>
          <a:prstGeom prst="rect">
            <a:avLst/>
          </a:prstGeom>
        </p:spPr>
      </p:pic>
      <p:pic>
        <p:nvPicPr>
          <p:cNvPr id="11" name="Picture 10"/>
          <p:cNvPicPr>
            <a:picLocks noChangeAspect="1"/>
          </p:cNvPicPr>
          <p:nvPr/>
        </p:nvPicPr>
        <p:blipFill>
          <a:blip r:embed="rId27"/>
          <a:stretch>
            <a:fillRect/>
          </a:stretch>
        </p:blipFill>
        <p:spPr>
          <a:xfrm>
            <a:off x="6084404" y="4583034"/>
            <a:ext cx="389738" cy="347565"/>
          </a:xfrm>
          <a:prstGeom prst="rect">
            <a:avLst/>
          </a:prstGeom>
        </p:spPr>
      </p:pic>
      <p:pic>
        <p:nvPicPr>
          <p:cNvPr id="12" name="Picture 11"/>
          <p:cNvPicPr>
            <a:picLocks noChangeAspect="1"/>
          </p:cNvPicPr>
          <p:nvPr/>
        </p:nvPicPr>
        <p:blipFill>
          <a:blip r:embed="rId28"/>
          <a:stretch>
            <a:fillRect/>
          </a:stretch>
        </p:blipFill>
        <p:spPr>
          <a:xfrm>
            <a:off x="1617970" y="4162282"/>
            <a:ext cx="627476" cy="220657"/>
          </a:xfrm>
          <a:prstGeom prst="rect">
            <a:avLst/>
          </a:prstGeom>
        </p:spPr>
      </p:pic>
      <p:pic>
        <p:nvPicPr>
          <p:cNvPr id="13" name="Picture 12"/>
          <p:cNvPicPr>
            <a:picLocks noChangeAspect="1"/>
          </p:cNvPicPr>
          <p:nvPr/>
        </p:nvPicPr>
        <p:blipFill>
          <a:blip r:embed="rId29"/>
          <a:stretch>
            <a:fillRect/>
          </a:stretch>
        </p:blipFill>
        <p:spPr>
          <a:xfrm>
            <a:off x="7121251" y="3557679"/>
            <a:ext cx="907608" cy="362805"/>
          </a:xfrm>
          <a:prstGeom prst="rect">
            <a:avLst/>
          </a:prstGeom>
        </p:spPr>
      </p:pic>
      <p:pic>
        <p:nvPicPr>
          <p:cNvPr id="14" name="Picture 13"/>
          <p:cNvPicPr>
            <a:picLocks noChangeAspect="1"/>
          </p:cNvPicPr>
          <p:nvPr/>
        </p:nvPicPr>
        <p:blipFill>
          <a:blip r:embed="rId30"/>
          <a:stretch>
            <a:fillRect/>
          </a:stretch>
        </p:blipFill>
        <p:spPr>
          <a:xfrm>
            <a:off x="8094482" y="3644060"/>
            <a:ext cx="871305" cy="190043"/>
          </a:xfrm>
          <a:prstGeom prst="rect">
            <a:avLst/>
          </a:prstGeom>
        </p:spPr>
      </p:pic>
      <p:pic>
        <p:nvPicPr>
          <p:cNvPr id="15" name="Picture 14"/>
          <p:cNvPicPr>
            <a:picLocks noChangeAspect="1"/>
          </p:cNvPicPr>
          <p:nvPr/>
        </p:nvPicPr>
        <p:blipFill>
          <a:blip r:embed="rId31"/>
          <a:stretch>
            <a:fillRect/>
          </a:stretch>
        </p:blipFill>
        <p:spPr>
          <a:xfrm>
            <a:off x="1989352" y="1194040"/>
            <a:ext cx="895495" cy="413449"/>
          </a:xfrm>
          <a:prstGeom prst="rect">
            <a:avLst/>
          </a:prstGeom>
        </p:spPr>
      </p:pic>
      <p:pic>
        <p:nvPicPr>
          <p:cNvPr id="17" name="Picture 16"/>
          <p:cNvPicPr>
            <a:picLocks noChangeAspect="1"/>
          </p:cNvPicPr>
          <p:nvPr/>
        </p:nvPicPr>
        <p:blipFill>
          <a:blip r:embed="rId32"/>
          <a:stretch>
            <a:fillRect/>
          </a:stretch>
        </p:blipFill>
        <p:spPr>
          <a:xfrm>
            <a:off x="8312559" y="2109104"/>
            <a:ext cx="359159" cy="394814"/>
          </a:xfrm>
          <a:prstGeom prst="rect">
            <a:avLst/>
          </a:prstGeom>
        </p:spPr>
      </p:pic>
      <p:pic>
        <p:nvPicPr>
          <p:cNvPr id="18" name="Picture 17"/>
          <p:cNvPicPr>
            <a:picLocks noChangeAspect="1"/>
          </p:cNvPicPr>
          <p:nvPr/>
        </p:nvPicPr>
        <p:blipFill>
          <a:blip r:embed="rId33"/>
          <a:stretch>
            <a:fillRect/>
          </a:stretch>
        </p:blipFill>
        <p:spPr>
          <a:xfrm>
            <a:off x="2991514" y="2208282"/>
            <a:ext cx="1120601" cy="295636"/>
          </a:xfrm>
          <a:prstGeom prst="rect">
            <a:avLst/>
          </a:prstGeom>
        </p:spPr>
      </p:pic>
      <p:pic>
        <p:nvPicPr>
          <p:cNvPr id="19" name="Picture 18"/>
          <p:cNvPicPr>
            <a:picLocks noChangeAspect="1"/>
          </p:cNvPicPr>
          <p:nvPr/>
        </p:nvPicPr>
        <p:blipFill>
          <a:blip r:embed="rId34"/>
          <a:stretch>
            <a:fillRect/>
          </a:stretch>
        </p:blipFill>
        <p:spPr>
          <a:xfrm>
            <a:off x="8086023" y="2834060"/>
            <a:ext cx="734743" cy="181729"/>
          </a:xfrm>
          <a:prstGeom prst="rect">
            <a:avLst/>
          </a:prstGeom>
        </p:spPr>
      </p:pic>
      <p:pic>
        <p:nvPicPr>
          <p:cNvPr id="20" name="Picture 19"/>
          <p:cNvPicPr>
            <a:picLocks noChangeAspect="1"/>
          </p:cNvPicPr>
          <p:nvPr/>
        </p:nvPicPr>
        <p:blipFill>
          <a:blip r:embed="rId35"/>
          <a:stretch>
            <a:fillRect/>
          </a:stretch>
        </p:blipFill>
        <p:spPr>
          <a:xfrm>
            <a:off x="4395948" y="2216109"/>
            <a:ext cx="1309125" cy="287810"/>
          </a:xfrm>
          <a:prstGeom prst="rect">
            <a:avLst/>
          </a:prstGeom>
        </p:spPr>
      </p:pic>
      <p:pic>
        <p:nvPicPr>
          <p:cNvPr id="21" name="Picture 20"/>
          <p:cNvPicPr>
            <a:picLocks noChangeAspect="1"/>
          </p:cNvPicPr>
          <p:nvPr/>
        </p:nvPicPr>
        <p:blipFill>
          <a:blip r:embed="rId36"/>
          <a:stretch>
            <a:fillRect/>
          </a:stretch>
        </p:blipFill>
        <p:spPr>
          <a:xfrm>
            <a:off x="726154" y="4150033"/>
            <a:ext cx="737735" cy="180727"/>
          </a:xfrm>
          <a:prstGeom prst="rect">
            <a:avLst/>
          </a:prstGeom>
        </p:spPr>
      </p:pic>
      <p:pic>
        <p:nvPicPr>
          <p:cNvPr id="22" name="Picture 21"/>
          <p:cNvPicPr>
            <a:picLocks noChangeAspect="1"/>
          </p:cNvPicPr>
          <p:nvPr/>
        </p:nvPicPr>
        <p:blipFill>
          <a:blip r:embed="rId37"/>
          <a:stretch>
            <a:fillRect/>
          </a:stretch>
        </p:blipFill>
        <p:spPr>
          <a:xfrm>
            <a:off x="5258451" y="4609336"/>
            <a:ext cx="563457" cy="294960"/>
          </a:xfrm>
          <a:prstGeom prst="rect">
            <a:avLst/>
          </a:prstGeom>
        </p:spPr>
      </p:pic>
      <p:pic>
        <p:nvPicPr>
          <p:cNvPr id="23" name="Picture 22"/>
          <p:cNvPicPr>
            <a:picLocks noChangeAspect="1"/>
          </p:cNvPicPr>
          <p:nvPr/>
        </p:nvPicPr>
        <p:blipFill>
          <a:blip r:embed="rId38"/>
          <a:stretch>
            <a:fillRect/>
          </a:stretch>
        </p:blipFill>
        <p:spPr>
          <a:xfrm>
            <a:off x="7640578" y="4560475"/>
            <a:ext cx="388281" cy="392682"/>
          </a:xfrm>
          <a:prstGeom prst="rect">
            <a:avLst/>
          </a:prstGeom>
        </p:spPr>
      </p:pic>
      <p:pic>
        <p:nvPicPr>
          <p:cNvPr id="24" name="Picture 23"/>
          <p:cNvPicPr>
            <a:picLocks noChangeAspect="1"/>
          </p:cNvPicPr>
          <p:nvPr/>
        </p:nvPicPr>
        <p:blipFill>
          <a:blip r:embed="rId39"/>
          <a:stretch>
            <a:fillRect/>
          </a:stretch>
        </p:blipFill>
        <p:spPr>
          <a:xfrm>
            <a:off x="8286293" y="4169965"/>
            <a:ext cx="679493" cy="140862"/>
          </a:xfrm>
          <a:prstGeom prst="rect">
            <a:avLst/>
          </a:prstGeom>
        </p:spPr>
      </p:pic>
      <p:pic>
        <p:nvPicPr>
          <p:cNvPr id="5" name="Picture 4"/>
          <p:cNvPicPr>
            <a:picLocks noChangeAspect="1"/>
          </p:cNvPicPr>
          <p:nvPr/>
        </p:nvPicPr>
        <p:blipFill>
          <a:blip r:embed="rId40"/>
          <a:stretch>
            <a:fillRect/>
          </a:stretch>
        </p:blipFill>
        <p:spPr>
          <a:xfrm>
            <a:off x="5518091" y="1149873"/>
            <a:ext cx="1105978" cy="501783"/>
          </a:xfrm>
          <a:prstGeom prst="rect">
            <a:avLst/>
          </a:prstGeom>
        </p:spPr>
      </p:pic>
      <p:pic>
        <p:nvPicPr>
          <p:cNvPr id="25" name="Picture 24"/>
          <p:cNvPicPr>
            <a:picLocks noChangeAspect="1"/>
          </p:cNvPicPr>
          <p:nvPr/>
        </p:nvPicPr>
        <p:blipFill>
          <a:blip r:embed="rId41"/>
          <a:stretch>
            <a:fillRect/>
          </a:stretch>
        </p:blipFill>
        <p:spPr>
          <a:xfrm>
            <a:off x="770143" y="2168890"/>
            <a:ext cx="761931" cy="335029"/>
          </a:xfrm>
          <a:prstGeom prst="rect">
            <a:avLst/>
          </a:prstGeom>
        </p:spPr>
      </p:pic>
      <p:pic>
        <p:nvPicPr>
          <p:cNvPr id="27" name="Picture 26"/>
          <p:cNvPicPr>
            <a:picLocks noChangeAspect="1"/>
          </p:cNvPicPr>
          <p:nvPr/>
        </p:nvPicPr>
        <p:blipFill>
          <a:blip r:embed="rId42"/>
          <a:stretch>
            <a:fillRect/>
          </a:stretch>
        </p:blipFill>
        <p:spPr>
          <a:xfrm>
            <a:off x="5258451" y="3635516"/>
            <a:ext cx="785114" cy="207132"/>
          </a:xfrm>
          <a:prstGeom prst="rect">
            <a:avLst/>
          </a:prstGeom>
        </p:spPr>
      </p:pic>
      <p:pic>
        <p:nvPicPr>
          <p:cNvPr id="28" name="Picture 27"/>
          <p:cNvPicPr>
            <a:picLocks noChangeAspect="1"/>
          </p:cNvPicPr>
          <p:nvPr/>
        </p:nvPicPr>
        <p:blipFill>
          <a:blip r:embed="rId43"/>
          <a:stretch>
            <a:fillRect/>
          </a:stretch>
        </p:blipFill>
        <p:spPr>
          <a:xfrm>
            <a:off x="4407653" y="4068071"/>
            <a:ext cx="491196" cy="344649"/>
          </a:xfrm>
          <a:prstGeom prst="rect">
            <a:avLst/>
          </a:prstGeom>
        </p:spPr>
      </p:pic>
      <p:pic>
        <p:nvPicPr>
          <p:cNvPr id="29" name="Picture 28"/>
          <p:cNvPicPr>
            <a:picLocks noChangeAspect="1"/>
          </p:cNvPicPr>
          <p:nvPr/>
        </p:nvPicPr>
        <p:blipFill>
          <a:blip r:embed="rId44"/>
          <a:stretch>
            <a:fillRect/>
          </a:stretch>
        </p:blipFill>
        <p:spPr>
          <a:xfrm>
            <a:off x="726154" y="4651246"/>
            <a:ext cx="670009" cy="211140"/>
          </a:xfrm>
          <a:prstGeom prst="rect">
            <a:avLst/>
          </a:prstGeom>
        </p:spPr>
      </p:pic>
      <p:pic>
        <p:nvPicPr>
          <p:cNvPr id="30" name="Picture 29"/>
          <p:cNvPicPr>
            <a:picLocks noChangeAspect="1"/>
          </p:cNvPicPr>
          <p:nvPr/>
        </p:nvPicPr>
        <p:blipFill>
          <a:blip r:embed="rId45"/>
          <a:stretch>
            <a:fillRect/>
          </a:stretch>
        </p:blipFill>
        <p:spPr>
          <a:xfrm>
            <a:off x="1617970" y="4693444"/>
            <a:ext cx="1611370" cy="126745"/>
          </a:xfrm>
          <a:prstGeom prst="rect">
            <a:avLst/>
          </a:prstGeom>
        </p:spPr>
      </p:pic>
      <p:pic>
        <p:nvPicPr>
          <p:cNvPr id="3" name="Picture 2"/>
          <p:cNvPicPr>
            <a:picLocks noChangeAspect="1"/>
          </p:cNvPicPr>
          <p:nvPr/>
        </p:nvPicPr>
        <p:blipFill>
          <a:blip r:embed="rId46"/>
          <a:stretch>
            <a:fillRect/>
          </a:stretch>
        </p:blipFill>
        <p:spPr>
          <a:xfrm>
            <a:off x="2572482" y="3586918"/>
            <a:ext cx="669786" cy="304328"/>
          </a:xfrm>
          <a:prstGeom prst="rect">
            <a:avLst/>
          </a:prstGeom>
        </p:spPr>
      </p:pic>
      <p:pic>
        <p:nvPicPr>
          <p:cNvPr id="7" name="Picture 6"/>
          <p:cNvPicPr>
            <a:picLocks noChangeAspect="1"/>
          </p:cNvPicPr>
          <p:nvPr/>
        </p:nvPicPr>
        <p:blipFill>
          <a:blip r:embed="rId47"/>
          <a:stretch>
            <a:fillRect/>
          </a:stretch>
        </p:blipFill>
        <p:spPr>
          <a:xfrm>
            <a:off x="1752399" y="2059865"/>
            <a:ext cx="1067775" cy="395731"/>
          </a:xfrm>
          <a:prstGeom prst="rect">
            <a:avLst/>
          </a:prstGeom>
        </p:spPr>
      </p:pic>
      <p:pic>
        <p:nvPicPr>
          <p:cNvPr id="16" name="Picture 15"/>
          <p:cNvPicPr>
            <a:picLocks noChangeAspect="1"/>
          </p:cNvPicPr>
          <p:nvPr/>
        </p:nvPicPr>
        <p:blipFill>
          <a:blip r:embed="rId48"/>
          <a:stretch>
            <a:fillRect/>
          </a:stretch>
        </p:blipFill>
        <p:spPr>
          <a:xfrm>
            <a:off x="6266114" y="3664281"/>
            <a:ext cx="757150" cy="190243"/>
          </a:xfrm>
          <a:prstGeom prst="rect">
            <a:avLst/>
          </a:prstGeom>
        </p:spPr>
      </p:pic>
      <p:pic>
        <p:nvPicPr>
          <p:cNvPr id="31" name="Picture 30"/>
          <p:cNvPicPr>
            <a:picLocks noChangeAspect="1"/>
          </p:cNvPicPr>
          <p:nvPr/>
        </p:nvPicPr>
        <p:blipFill>
          <a:blip r:embed="rId49"/>
          <a:stretch>
            <a:fillRect/>
          </a:stretch>
        </p:blipFill>
        <p:spPr>
          <a:xfrm>
            <a:off x="4096595" y="3695863"/>
            <a:ext cx="1058068" cy="116311"/>
          </a:xfrm>
          <a:prstGeom prst="rect">
            <a:avLst/>
          </a:prstGeom>
        </p:spPr>
      </p:pic>
      <p:pic>
        <p:nvPicPr>
          <p:cNvPr id="26" name="Picture 25"/>
          <p:cNvPicPr>
            <a:picLocks noChangeAspect="1"/>
          </p:cNvPicPr>
          <p:nvPr/>
        </p:nvPicPr>
        <p:blipFill>
          <a:blip r:embed="rId50"/>
          <a:stretch>
            <a:fillRect/>
          </a:stretch>
        </p:blipFill>
        <p:spPr>
          <a:xfrm>
            <a:off x="5998946" y="2113860"/>
            <a:ext cx="682910" cy="422273"/>
          </a:xfrm>
          <a:prstGeom prst="rect">
            <a:avLst/>
          </a:prstGeom>
        </p:spPr>
      </p:pic>
      <p:sp>
        <p:nvSpPr>
          <p:cNvPr id="33" name="Rectangle 32"/>
          <p:cNvSpPr/>
          <p:nvPr/>
        </p:nvSpPr>
        <p:spPr>
          <a:xfrm>
            <a:off x="105928" y="1800048"/>
            <a:ext cx="8946601" cy="128664"/>
          </a:xfrm>
          <a:prstGeom prst="rect">
            <a:avLst/>
          </a:prstGeom>
          <a:solidFill>
            <a:srgbClr val="17232A"/>
          </a:solidFill>
          <a:ln>
            <a:solidFill>
              <a:srgbClr val="17232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92365" y="3216239"/>
            <a:ext cx="8960164" cy="138292"/>
          </a:xfrm>
          <a:prstGeom prst="rect">
            <a:avLst/>
          </a:prstGeom>
          <a:solidFill>
            <a:srgbClr val="17232A"/>
          </a:solidFill>
          <a:ln>
            <a:solidFill>
              <a:srgbClr val="17232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31838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19"/>
                                        </p:tgtEl>
                                      </p:cBhvr>
                                    </p:animEffect>
                                    <p:animScale>
                                      <p:cBhvr>
                                        <p:cTn id="11" dur="250" autoRev="1" fill="hold"/>
                                        <p:tgtEl>
                                          <p:spTgt spid="19"/>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30"/>
                                        </p:tgtEl>
                                      </p:cBhvr>
                                    </p:animEffect>
                                    <p:animScale>
                                      <p:cBhvr>
                                        <p:cTn id="15" dur="250" autoRev="1" fill="hold"/>
                                        <p:tgtEl>
                                          <p:spTgt spid="30"/>
                                        </p:tgtEl>
                                      </p:cBhvr>
                                      <p:by x="105000" y="105000"/>
                                    </p:animScale>
                                  </p:childTnLst>
                                </p:cTn>
                              </p:par>
                            </p:childTnLst>
                          </p:cTn>
                        </p:par>
                        <p:par>
                          <p:cTn id="16" fill="hold">
                            <p:stCondLst>
                              <p:cond delay="1500"/>
                            </p:stCondLst>
                            <p:childTnLst>
                              <p:par>
                                <p:cTn id="17" presetID="26" presetClass="emph" presetSubtype="0" fill="hold" nodeType="afterEffect">
                                  <p:stCondLst>
                                    <p:cond delay="0"/>
                                  </p:stCondLst>
                                  <p:childTnLst>
                                    <p:animEffect transition="out" filter="fade">
                                      <p:cBhvr>
                                        <p:cTn id="18" dur="500" tmFilter="0, 0; .2, .5; .8, .5; 1, 0"/>
                                        <p:tgtEl>
                                          <p:spTgt spid="24590"/>
                                        </p:tgtEl>
                                      </p:cBhvr>
                                    </p:animEffect>
                                    <p:animScale>
                                      <p:cBhvr>
                                        <p:cTn id="19" dur="250" autoRev="1" fill="hold"/>
                                        <p:tgtEl>
                                          <p:spTgt spid="24590"/>
                                        </p:tgtEl>
                                      </p:cBhvr>
                                      <p:by x="105000" y="105000"/>
                                    </p:animScale>
                                  </p:childTnLst>
                                </p:cTn>
                              </p:par>
                            </p:childTnLst>
                          </p:cTn>
                        </p:par>
                        <p:par>
                          <p:cTn id="20" fill="hold">
                            <p:stCondLst>
                              <p:cond delay="2000"/>
                            </p:stCondLst>
                            <p:childTnLst>
                              <p:par>
                                <p:cTn id="21" presetID="26" presetClass="emph" presetSubtype="0" fill="hold" nodeType="afterEffect">
                                  <p:stCondLst>
                                    <p:cond delay="0"/>
                                  </p:stCondLst>
                                  <p:childTnLst>
                                    <p:animEffect transition="out" filter="fade">
                                      <p:cBhvr>
                                        <p:cTn id="22" dur="500" tmFilter="0, 0; .2, .5; .8, .5; 1, 0"/>
                                        <p:tgtEl>
                                          <p:spTgt spid="9"/>
                                        </p:tgtEl>
                                      </p:cBhvr>
                                    </p:animEffect>
                                    <p:animScale>
                                      <p:cBhvr>
                                        <p:cTn id="23" dur="250" autoRev="1" fill="hold"/>
                                        <p:tgtEl>
                                          <p:spTgt spid="9"/>
                                        </p:tgtEl>
                                      </p:cBhvr>
                                      <p:by x="105000" y="105000"/>
                                    </p:animScale>
                                  </p:childTnLst>
                                </p:cTn>
                              </p:par>
                            </p:childTnLst>
                          </p:cTn>
                        </p:par>
                        <p:par>
                          <p:cTn id="24" fill="hold">
                            <p:stCondLst>
                              <p:cond delay="2500"/>
                            </p:stCondLst>
                            <p:childTnLst>
                              <p:par>
                                <p:cTn id="25" presetID="26" presetClass="emph" presetSubtype="0" fill="hold" nodeType="afterEffect">
                                  <p:stCondLst>
                                    <p:cond delay="0"/>
                                  </p:stCondLst>
                                  <p:childTnLst>
                                    <p:animEffect transition="out" filter="fade">
                                      <p:cBhvr>
                                        <p:cTn id="26" dur="500" tmFilter="0, 0; .2, .5; .8, .5; 1, 0"/>
                                        <p:tgtEl>
                                          <p:spTgt spid="24612"/>
                                        </p:tgtEl>
                                      </p:cBhvr>
                                    </p:animEffect>
                                    <p:animScale>
                                      <p:cBhvr>
                                        <p:cTn id="27" dur="250" autoRev="1" fill="hold"/>
                                        <p:tgtEl>
                                          <p:spTgt spid="24612"/>
                                        </p:tgtEl>
                                      </p:cBhvr>
                                      <p:by x="105000" y="105000"/>
                                    </p:animScale>
                                  </p:childTnLst>
                                </p:cTn>
                              </p:par>
                            </p:childTnLst>
                          </p:cTn>
                        </p:par>
                        <p:par>
                          <p:cTn id="28" fill="hold">
                            <p:stCondLst>
                              <p:cond delay="3000"/>
                            </p:stCondLst>
                            <p:childTnLst>
                              <p:par>
                                <p:cTn id="29" presetID="26" presetClass="emph" presetSubtype="0" fill="hold" nodeType="afterEffect">
                                  <p:stCondLst>
                                    <p:cond delay="0"/>
                                  </p:stCondLst>
                                  <p:childTnLst>
                                    <p:animEffect transition="out" filter="fade">
                                      <p:cBhvr>
                                        <p:cTn id="30" dur="500" tmFilter="0, 0; .2, .5; .8, .5; 1, 0"/>
                                        <p:tgtEl>
                                          <p:spTgt spid="25"/>
                                        </p:tgtEl>
                                      </p:cBhvr>
                                    </p:animEffect>
                                    <p:animScale>
                                      <p:cBhvr>
                                        <p:cTn id="31" dur="250" autoRev="1" fill="hold"/>
                                        <p:tgtEl>
                                          <p:spTgt spid="25"/>
                                        </p:tgtEl>
                                      </p:cBhvr>
                                      <p:by x="105000" y="105000"/>
                                    </p:animScale>
                                  </p:childTnLst>
                                </p:cTn>
                              </p:par>
                            </p:childTnLst>
                          </p:cTn>
                        </p:par>
                        <p:par>
                          <p:cTn id="32" fill="hold">
                            <p:stCondLst>
                              <p:cond delay="3500"/>
                            </p:stCondLst>
                            <p:childTnLst>
                              <p:par>
                                <p:cTn id="33" presetID="26" presetClass="emph" presetSubtype="0" fill="hold" nodeType="afterEffect">
                                  <p:stCondLst>
                                    <p:cond delay="0"/>
                                  </p:stCondLst>
                                  <p:childTnLst>
                                    <p:animEffect transition="out" filter="fade">
                                      <p:cBhvr>
                                        <p:cTn id="34" dur="500" tmFilter="0, 0; .2, .5; .8, .5; 1, 0"/>
                                        <p:tgtEl>
                                          <p:spTgt spid="17"/>
                                        </p:tgtEl>
                                      </p:cBhvr>
                                    </p:animEffect>
                                    <p:animScale>
                                      <p:cBhvr>
                                        <p:cTn id="35"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27000" y="1143000"/>
            <a:ext cx="8861223" cy="355808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l"/>
            <a:r>
              <a:rPr lang="en-US" sz="3200" dirty="0" smtClean="0">
                <a:solidFill>
                  <a:srgbClr val="00AE9E"/>
                </a:solidFill>
                <a:ea typeface="Arial"/>
                <a:cs typeface="Arial"/>
              </a:rPr>
              <a:t>Cloud Foundry </a:t>
            </a:r>
            <a:r>
              <a:rPr lang="en-US" sz="3200" dirty="0">
                <a:solidFill>
                  <a:srgbClr val="00AE9E"/>
                </a:solidFill>
                <a:ea typeface="Arial"/>
                <a:cs typeface="Arial"/>
                <a:sym typeface="Arial"/>
              </a:rPr>
              <a:t>Open</a:t>
            </a:r>
            <a:r>
              <a:rPr lang="en-US" sz="3200" dirty="0">
                <a:solidFill>
                  <a:srgbClr val="00AE9E"/>
                </a:solidFill>
                <a:ea typeface="Arial"/>
                <a:cs typeface="Arial"/>
              </a:rPr>
              <a:t> </a:t>
            </a:r>
            <a:r>
              <a:rPr lang="en-US" sz="3200" dirty="0" smtClean="0">
                <a:solidFill>
                  <a:srgbClr val="00AE9E"/>
                </a:solidFill>
                <a:ea typeface="Arial"/>
                <a:cs typeface="Arial"/>
              </a:rPr>
              <a:t>Source </a:t>
            </a:r>
            <a:r>
              <a:rPr lang="en-US" sz="3200" dirty="0" smtClean="0">
                <a:solidFill>
                  <a:srgbClr val="FFFFFF"/>
                </a:solidFill>
                <a:ea typeface="Arial"/>
                <a:cs typeface="Arial"/>
              </a:rPr>
              <a:t>MOMENTUM</a:t>
            </a:r>
            <a:endParaRPr lang="en-US" sz="3200" dirty="0">
              <a:solidFill>
                <a:srgbClr val="FFFFFF"/>
              </a:solidFill>
              <a:ea typeface="Arial"/>
              <a:cs typeface="Arial"/>
            </a:endParaRPr>
          </a:p>
        </p:txBody>
      </p:sp>
      <p:sp>
        <p:nvSpPr>
          <p:cNvPr id="3" name="Content Placeholder 2"/>
          <p:cNvSpPr>
            <a:spLocks noGrp="1"/>
          </p:cNvSpPr>
          <p:nvPr>
            <p:ph type="body" idx="1"/>
          </p:nvPr>
        </p:nvSpPr>
        <p:spPr>
          <a:xfrm>
            <a:off x="366712" y="3329968"/>
            <a:ext cx="4209146" cy="1131108"/>
          </a:xfrm>
        </p:spPr>
        <p:txBody>
          <a:bodyPr/>
          <a:lstStyle/>
          <a:p>
            <a:pPr marL="0" indent="0">
              <a:spcBef>
                <a:spcPts val="600"/>
              </a:spcBef>
              <a:buNone/>
            </a:pPr>
            <a:r>
              <a:rPr lang="en-US" sz="1600" dirty="0" smtClean="0">
                <a:solidFill>
                  <a:schemeClr val="tx2"/>
                </a:solidFill>
              </a:rPr>
              <a:t>53 </a:t>
            </a:r>
            <a:r>
              <a:rPr lang="en-US" sz="1600" dirty="0">
                <a:solidFill>
                  <a:schemeClr val="tx2"/>
                </a:solidFill>
              </a:rPr>
              <a:t>corporations are contributing </a:t>
            </a:r>
            <a:r>
              <a:rPr lang="en-US" sz="1600" dirty="0" smtClean="0">
                <a:solidFill>
                  <a:schemeClr val="tx2"/>
                </a:solidFill>
              </a:rPr>
              <a:t>members</a:t>
            </a:r>
            <a:endParaRPr lang="en-US" sz="1600" dirty="0">
              <a:solidFill>
                <a:schemeClr val="tx2"/>
              </a:solidFill>
            </a:endParaRPr>
          </a:p>
          <a:p>
            <a:pPr marL="0" indent="0">
              <a:spcBef>
                <a:spcPts val="600"/>
              </a:spcBef>
              <a:buNone/>
            </a:pPr>
            <a:r>
              <a:rPr lang="en-US" sz="1600" dirty="0" smtClean="0">
                <a:solidFill>
                  <a:schemeClr val="tx2"/>
                </a:solidFill>
              </a:rPr>
              <a:t>158 meet-ups in 49 countries</a:t>
            </a:r>
            <a:endParaRPr lang="en-US" sz="1600" dirty="0">
              <a:solidFill>
                <a:schemeClr val="tx2"/>
              </a:solidFill>
            </a:endParaRPr>
          </a:p>
          <a:p>
            <a:pPr marL="0" indent="0">
              <a:spcBef>
                <a:spcPts val="600"/>
              </a:spcBef>
              <a:buNone/>
            </a:pPr>
            <a:r>
              <a:rPr lang="en-US" sz="1600" dirty="0" smtClean="0">
                <a:solidFill>
                  <a:schemeClr val="tx2"/>
                </a:solidFill>
              </a:rPr>
              <a:t>21K members with ~5K joining last month</a:t>
            </a:r>
          </a:p>
        </p:txBody>
      </p:sp>
      <p:pic>
        <p:nvPicPr>
          <p:cNvPr id="4" name="Picture 3"/>
          <p:cNvPicPr>
            <a:picLocks noChangeAspect="1"/>
          </p:cNvPicPr>
          <p:nvPr/>
        </p:nvPicPr>
        <p:blipFill rotWithShape="1">
          <a:blip r:embed="rId3"/>
          <a:srcRect r="8517"/>
          <a:stretch/>
        </p:blipFill>
        <p:spPr>
          <a:xfrm>
            <a:off x="609006" y="1387202"/>
            <a:ext cx="3507619" cy="18500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4512447" y="1405865"/>
            <a:ext cx="4184030" cy="1003133"/>
          </a:xfrm>
          <a:prstGeom prst="rect">
            <a:avLst/>
          </a:prstGeom>
          <a:noFill/>
          <a:ln>
            <a:solidFill>
              <a:srgbClr val="A6A6A6"/>
            </a:solidFill>
          </a:ln>
        </p:spPr>
      </p:pic>
      <p:pic>
        <p:nvPicPr>
          <p:cNvPr id="7" name="Picture 6"/>
          <p:cNvPicPr/>
          <p:nvPr/>
        </p:nvPicPr>
        <p:blipFill rotWithShape="1">
          <a:blip r:embed="rId5">
            <a:extLst>
              <a:ext uri="{28A0092B-C50C-407E-A947-70E740481C1C}">
                <a14:useLocalDpi xmlns:a14="http://schemas.microsoft.com/office/drawing/2010/main" val="0"/>
              </a:ext>
            </a:extLst>
          </a:blip>
          <a:srcRect l="2007" t="7074" r="3336" b="24776"/>
          <a:stretch/>
        </p:blipFill>
        <p:spPr bwMode="auto">
          <a:xfrm>
            <a:off x="4512448" y="2568872"/>
            <a:ext cx="4184032" cy="668394"/>
          </a:xfrm>
          <a:prstGeom prst="rect">
            <a:avLst/>
          </a:prstGeom>
          <a:noFill/>
          <a:ln>
            <a:solidFill>
              <a:srgbClr val="B8B8B8"/>
            </a:solidFill>
          </a:ln>
          <a:extLst>
            <a:ext uri="{53640926-AAD7-44d8-BBD7-CCE9431645EC}">
              <a14:shadowObscured xmlns:a14="http://schemas.microsoft.com/office/drawing/2010/main"/>
            </a:ext>
          </a:extLst>
        </p:spPr>
      </p:pic>
      <p:sp>
        <p:nvSpPr>
          <p:cNvPr id="8" name="TextBox 7"/>
          <p:cNvSpPr txBox="1"/>
          <p:nvPr/>
        </p:nvSpPr>
        <p:spPr>
          <a:xfrm>
            <a:off x="6451334" y="2524414"/>
            <a:ext cx="787502" cy="230832"/>
          </a:xfrm>
          <a:prstGeom prst="rect">
            <a:avLst/>
          </a:prstGeom>
          <a:solidFill>
            <a:schemeClr val="bg1"/>
          </a:solidFill>
          <a:ln>
            <a:solidFill>
              <a:srgbClr val="A6A6A6"/>
            </a:solidFill>
          </a:ln>
        </p:spPr>
        <p:txBody>
          <a:bodyPr wrap="none" rtlCol="0">
            <a:spAutoFit/>
          </a:bodyPr>
          <a:lstStyle/>
          <a:p>
            <a:pPr algn="ctr"/>
            <a:r>
              <a:rPr lang="en-US" sz="900" b="1" dirty="0" smtClean="0">
                <a:solidFill>
                  <a:srgbClr val="4C4C4C"/>
                </a:solidFill>
              </a:rPr>
              <a:t>Submitters</a:t>
            </a:r>
            <a:endParaRPr lang="en-US" sz="1000" b="1" dirty="0" smtClean="0">
              <a:solidFill>
                <a:srgbClr val="4C4C4C"/>
              </a:solidFill>
            </a:endParaRPr>
          </a:p>
        </p:txBody>
      </p:sp>
      <p:sp>
        <p:nvSpPr>
          <p:cNvPr id="9" name="TextBox 8"/>
          <p:cNvSpPr txBox="1"/>
          <p:nvPr/>
        </p:nvSpPr>
        <p:spPr>
          <a:xfrm>
            <a:off x="6473228" y="1396028"/>
            <a:ext cx="678453" cy="230832"/>
          </a:xfrm>
          <a:prstGeom prst="rect">
            <a:avLst/>
          </a:prstGeom>
          <a:solidFill>
            <a:schemeClr val="bg1"/>
          </a:solidFill>
          <a:ln>
            <a:solidFill>
              <a:srgbClr val="A6A6A6"/>
            </a:solidFill>
          </a:ln>
        </p:spPr>
        <p:txBody>
          <a:bodyPr wrap="none" rtlCol="0">
            <a:spAutoFit/>
          </a:bodyPr>
          <a:lstStyle/>
          <a:p>
            <a:pPr algn="ctr"/>
            <a:r>
              <a:rPr lang="en-US" sz="900" b="1" dirty="0" smtClean="0">
                <a:solidFill>
                  <a:srgbClr val="4C4C4C"/>
                </a:solidFill>
              </a:rPr>
              <a:t>Commits</a:t>
            </a:r>
          </a:p>
        </p:txBody>
      </p:sp>
      <p:sp>
        <p:nvSpPr>
          <p:cNvPr id="10" name="Content Placeholder 2"/>
          <p:cNvSpPr txBox="1">
            <a:spLocks/>
          </p:cNvSpPr>
          <p:nvPr/>
        </p:nvSpPr>
        <p:spPr bwMode="gray">
          <a:xfrm>
            <a:off x="4512446" y="3435809"/>
            <a:ext cx="4307363" cy="96868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1600" dirty="0" smtClean="0">
                <a:solidFill>
                  <a:srgbClr val="4C4C4C"/>
                </a:solidFill>
              </a:rPr>
              <a:t>~2200 developers, ~650 Code Submitters, ~400 of them in last year </a:t>
            </a:r>
          </a:p>
          <a:p>
            <a:pPr marL="0" indent="0">
              <a:spcBef>
                <a:spcPts val="600"/>
              </a:spcBef>
              <a:buNone/>
            </a:pPr>
            <a:r>
              <a:rPr lang="en-US" sz="1600" dirty="0" smtClean="0">
                <a:solidFill>
                  <a:srgbClr val="4C4C4C"/>
                </a:solidFill>
              </a:rPr>
              <a:t>65K commits with ~30K of those in the last year</a:t>
            </a:r>
          </a:p>
        </p:txBody>
      </p:sp>
      <p:pic>
        <p:nvPicPr>
          <p:cNvPr id="11" name="Picture 10"/>
          <p:cNvPicPr>
            <a:picLocks noChangeAspect="1"/>
          </p:cNvPicPr>
          <p:nvPr/>
        </p:nvPicPr>
        <p:blipFill>
          <a:blip r:embed="rId6"/>
          <a:stretch>
            <a:fillRect/>
          </a:stretch>
        </p:blipFill>
        <p:spPr>
          <a:xfrm>
            <a:off x="4512448" y="3142982"/>
            <a:ext cx="4184029" cy="162741"/>
          </a:xfrm>
          <a:prstGeom prst="rect">
            <a:avLst/>
          </a:prstGeom>
          <a:ln>
            <a:solidFill>
              <a:srgbClr val="A6A6A6"/>
            </a:solidFill>
          </a:ln>
        </p:spPr>
      </p:pic>
      <p:sp>
        <p:nvSpPr>
          <p:cNvPr id="6" name="TextBox 5"/>
          <p:cNvSpPr txBox="1"/>
          <p:nvPr/>
        </p:nvSpPr>
        <p:spPr>
          <a:xfrm>
            <a:off x="127000" y="4826235"/>
            <a:ext cx="3773539" cy="261610"/>
          </a:xfrm>
          <a:prstGeom prst="rect">
            <a:avLst/>
          </a:prstGeom>
          <a:noFill/>
        </p:spPr>
        <p:txBody>
          <a:bodyPr wrap="none" rtlCol="0">
            <a:spAutoFit/>
          </a:bodyPr>
          <a:lstStyle/>
          <a:p>
            <a:pPr algn="ctr"/>
            <a:r>
              <a:rPr lang="en-US" sz="1100" dirty="0">
                <a:solidFill>
                  <a:schemeClr val="bg2"/>
                </a:solidFill>
              </a:rPr>
              <a:t>Source: </a:t>
            </a:r>
            <a:r>
              <a:rPr lang="en-US" sz="1100" dirty="0">
                <a:solidFill>
                  <a:schemeClr val="bg2"/>
                </a:solidFill>
                <a:hlinkClick r:id="rId7"/>
              </a:rPr>
              <a:t>http://cloud-foundry.meetup.com</a:t>
            </a:r>
            <a:r>
              <a:rPr lang="en-US" sz="1100" dirty="0" smtClean="0">
                <a:solidFill>
                  <a:schemeClr val="bg2"/>
                </a:solidFill>
                <a:hlinkClick r:id="rId7"/>
              </a:rPr>
              <a:t>/</a:t>
            </a:r>
            <a:r>
              <a:rPr lang="en-US" sz="1100" dirty="0" smtClean="0">
                <a:solidFill>
                  <a:schemeClr val="bg2"/>
                </a:solidFill>
              </a:rPr>
              <a:t> on Jun 12 2015</a:t>
            </a:r>
          </a:p>
        </p:txBody>
      </p:sp>
      <p:pic>
        <p:nvPicPr>
          <p:cNvPr id="14" name="Picture 13"/>
          <p:cNvPicPr>
            <a:picLocks noChangeAspect="1"/>
          </p:cNvPicPr>
          <p:nvPr/>
        </p:nvPicPr>
        <p:blipFill>
          <a:blip r:embed="rId6"/>
          <a:stretch>
            <a:fillRect/>
          </a:stretch>
        </p:blipFill>
        <p:spPr>
          <a:xfrm>
            <a:off x="4512451" y="2269347"/>
            <a:ext cx="4184029" cy="162741"/>
          </a:xfrm>
          <a:prstGeom prst="rect">
            <a:avLst/>
          </a:prstGeom>
          <a:ln>
            <a:solidFill>
              <a:srgbClr val="A6A6A6"/>
            </a:solidFill>
          </a:ln>
        </p:spPr>
      </p:pic>
      <p:cxnSp>
        <p:nvCxnSpPr>
          <p:cNvPr id="16" name="Straight Arrow Connector 15"/>
          <p:cNvCxnSpPr/>
          <p:nvPr/>
        </p:nvCxnSpPr>
        <p:spPr>
          <a:xfrm flipV="1">
            <a:off x="4756727" y="1626860"/>
            <a:ext cx="3844637" cy="64248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756727" y="2755246"/>
            <a:ext cx="3844637" cy="32124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3817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51293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601156" y="2143050"/>
            <a:ext cx="1941689" cy="857400"/>
          </a:xfrm>
        </p:spPr>
        <p:txBody>
          <a:bodyPr/>
          <a:lstStyle/>
          <a:p>
            <a:pPr lvl="0" algn="ctr"/>
            <a:r>
              <a:rPr lang="en-US" sz="4000" dirty="0" smtClean="0">
                <a:solidFill>
                  <a:srgbClr val="00AE9E"/>
                </a:solidFill>
                <a:sym typeface="Arial"/>
              </a:rPr>
              <a:t>EXTRA</a:t>
            </a:r>
            <a:endParaRPr lang="en-US" sz="4000" dirty="0">
              <a:solidFill>
                <a:srgbClr val="00AE9E"/>
              </a:solidFill>
              <a:sym typeface="Arial"/>
            </a:endParaRPr>
          </a:p>
        </p:txBody>
      </p:sp>
      <p:sp>
        <p:nvSpPr>
          <p:cNvPr id="4"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z="900" smtClean="0">
                <a:solidFill>
                  <a:schemeClr val="bg1">
                    <a:lumMod val="65000"/>
                  </a:schemeClr>
                </a:solidFill>
              </a:rPr>
              <a:pPr/>
              <a:t>24</a:t>
            </a:fld>
            <a:endParaRPr lang="en-US" sz="1050" dirty="0">
              <a:solidFill>
                <a:schemeClr val="bg1">
                  <a:lumMod val="65000"/>
                </a:schemeClr>
              </a:solidFill>
            </a:endParaRPr>
          </a:p>
        </p:txBody>
      </p:sp>
    </p:spTree>
    <p:extLst>
      <p:ext uri="{BB962C8B-B14F-4D97-AF65-F5344CB8AC3E}">
        <p14:creationId xmlns:p14="http://schemas.microsoft.com/office/powerpoint/2010/main" val="20259206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Shape 175"/>
          <p:cNvSpPr txBox="1">
            <a:spLocks noGrp="1"/>
          </p:cNvSpPr>
          <p:nvPr>
            <p:ph type="title"/>
          </p:nvPr>
        </p:nvSpPr>
        <p:spPr>
          <a:xfrm>
            <a:off x="5617485" y="230790"/>
            <a:ext cx="3521363" cy="1568018"/>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1" dirty="0" smtClean="0">
                <a:solidFill>
                  <a:schemeClr val="accent2"/>
                </a:solidFill>
              </a:rPr>
              <a:t>Pivotal </a:t>
            </a:r>
            <a:br>
              <a:rPr lang="en-US" sz="3200" b="1" dirty="0" smtClean="0">
                <a:solidFill>
                  <a:schemeClr val="accent2"/>
                </a:solidFill>
              </a:rPr>
            </a:br>
            <a:r>
              <a:rPr lang="en-US" sz="3200" b="1" dirty="0" smtClean="0">
                <a:solidFill>
                  <a:schemeClr val="accent2"/>
                </a:solidFill>
              </a:rPr>
              <a:t>Cloud </a:t>
            </a:r>
            <a:r>
              <a:rPr lang="en-US" sz="3200" b="1" dirty="0">
                <a:solidFill>
                  <a:schemeClr val="accent2"/>
                </a:solidFill>
              </a:rPr>
              <a:t>Foundry </a:t>
            </a:r>
            <a:r>
              <a:rPr lang="en-US" sz="3200" i="1" dirty="0" smtClean="0">
                <a:solidFill>
                  <a:srgbClr val="FFFFFF"/>
                </a:solidFill>
              </a:rPr>
              <a:t>Business Model</a:t>
            </a:r>
            <a:endParaRPr lang="en-US" sz="3200" i="1" dirty="0">
              <a:solidFill>
                <a:srgbClr val="FFFFFF"/>
              </a:solidFill>
            </a:endParaRPr>
          </a:p>
        </p:txBody>
      </p:sp>
      <p:sp>
        <p:nvSpPr>
          <p:cNvPr id="7" name="Text Placeholder 6"/>
          <p:cNvSpPr>
            <a:spLocks noGrp="1"/>
          </p:cNvSpPr>
          <p:nvPr>
            <p:ph type="body" idx="1"/>
          </p:nvPr>
        </p:nvSpPr>
        <p:spPr>
          <a:xfrm>
            <a:off x="5495635" y="2020455"/>
            <a:ext cx="3643213" cy="2967927"/>
          </a:xfrm>
        </p:spPr>
        <p:txBody>
          <a:bodyPr/>
          <a:lstStyle/>
          <a:p>
            <a:pPr marL="0" indent="0">
              <a:buClr>
                <a:schemeClr val="tx1"/>
              </a:buClr>
              <a:buNone/>
            </a:pPr>
            <a:r>
              <a:rPr lang="en-US" sz="2000" dirty="0">
                <a:solidFill>
                  <a:srgbClr val="D9D9D9"/>
                </a:solidFill>
              </a:rPr>
              <a:t>Open source software provides the </a:t>
            </a:r>
            <a:r>
              <a:rPr lang="en-US" sz="2000" dirty="0" smtClean="0">
                <a:solidFill>
                  <a:srgbClr val="D9D9D9"/>
                </a:solidFill>
              </a:rPr>
              <a:t>core platform runtime</a:t>
            </a:r>
            <a:endParaRPr lang="en-US" sz="2000" dirty="0">
              <a:solidFill>
                <a:srgbClr val="D9D9D9"/>
              </a:solidFill>
            </a:endParaRPr>
          </a:p>
          <a:p>
            <a:pPr marL="0" indent="0">
              <a:buClr>
                <a:schemeClr val="tx1"/>
              </a:buClr>
              <a:buNone/>
            </a:pPr>
            <a:r>
              <a:rPr lang="en-US" sz="2000" dirty="0" smtClean="0">
                <a:solidFill>
                  <a:srgbClr val="D9D9D9"/>
                </a:solidFill>
              </a:rPr>
              <a:t>Commercial distribution provides enterprise &amp; production ready services, support, docs, certifications, and more…</a:t>
            </a:r>
          </a:p>
          <a:p>
            <a:endParaRPr lang="en-US" sz="2000" dirty="0">
              <a:solidFill>
                <a:srgbClr val="D9D9D9"/>
              </a:solidFill>
            </a:endParaRPr>
          </a:p>
        </p:txBody>
      </p:sp>
      <p:sp>
        <p:nvSpPr>
          <p:cNvPr id="6" name="Content Placeholder 2"/>
          <p:cNvSpPr txBox="1">
            <a:spLocks/>
          </p:cNvSpPr>
          <p:nvPr/>
        </p:nvSpPr>
        <p:spPr>
          <a:xfrm>
            <a:off x="-4161081" y="1798808"/>
            <a:ext cx="3748085" cy="2906547"/>
          </a:xfrm>
          <a:prstGeom prst="rect">
            <a:avLst/>
          </a:prstGeom>
        </p:spPr>
        <p:txBody>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tx1"/>
              </a:buClr>
              <a:buNone/>
            </a:pPr>
            <a:endParaRPr lang="en-US" sz="1800" dirty="0">
              <a:solidFill>
                <a:srgbClr val="4D4D4D"/>
              </a:solidFill>
            </a:endParaRPr>
          </a:p>
        </p:txBody>
      </p:sp>
      <p:grpSp>
        <p:nvGrpSpPr>
          <p:cNvPr id="8" name="Group 7"/>
          <p:cNvGrpSpPr/>
          <p:nvPr/>
        </p:nvGrpSpPr>
        <p:grpSpPr>
          <a:xfrm>
            <a:off x="115453" y="84708"/>
            <a:ext cx="5195455" cy="4926493"/>
            <a:chOff x="1" y="0"/>
            <a:chExt cx="5310908" cy="5143500"/>
          </a:xfrm>
        </p:grpSpPr>
        <p:sp>
          <p:nvSpPr>
            <p:cNvPr id="4" name="Rounded Rectangle 3"/>
            <p:cNvSpPr/>
            <p:nvPr/>
          </p:nvSpPr>
          <p:spPr>
            <a:xfrm>
              <a:off x="1" y="0"/>
              <a:ext cx="5310908" cy="5143500"/>
            </a:xfrm>
            <a:prstGeom prst="roundRect">
              <a:avLst>
                <a:gd name="adj" fmla="val 3011"/>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115454" y="84708"/>
              <a:ext cx="5103091" cy="4924278"/>
            </a:xfrm>
            <a:prstGeom prst="rect">
              <a:avLst/>
            </a:prstGeom>
          </p:spPr>
        </p:pic>
      </p:grpSp>
    </p:spTree>
    <p:extLst>
      <p:ext uri="{BB962C8B-B14F-4D97-AF65-F5344CB8AC3E}">
        <p14:creationId xmlns:p14="http://schemas.microsoft.com/office/powerpoint/2010/main" val="3162543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50"/>
          <p:cNvPicPr preferRelativeResize="0"/>
          <p:nvPr/>
        </p:nvPicPr>
        <p:blipFill rotWithShape="1">
          <a:blip r:embed="rId3">
            <a:alphaModFix/>
          </a:blip>
          <a:srcRect t="14965" b="3749"/>
          <a:stretch/>
        </p:blipFill>
        <p:spPr>
          <a:xfrm>
            <a:off x="-7020" y="0"/>
            <a:ext cx="9158040" cy="5143500"/>
          </a:xfrm>
          <a:prstGeom prst="rect">
            <a:avLst/>
          </a:prstGeom>
          <a:noFill/>
          <a:ln>
            <a:noFill/>
          </a:ln>
        </p:spPr>
      </p:pic>
      <p:sp>
        <p:nvSpPr>
          <p:cNvPr id="15" name="Shape 251"/>
          <p:cNvSpPr/>
          <p:nvPr/>
        </p:nvSpPr>
        <p:spPr>
          <a:xfrm>
            <a:off x="-7019" y="0"/>
            <a:ext cx="9158040" cy="5143500"/>
          </a:xfrm>
          <a:prstGeom prst="rect">
            <a:avLst/>
          </a:prstGeom>
          <a:solidFill>
            <a:srgbClr val="182730">
              <a:alpha val="61960"/>
            </a:srgbClr>
          </a:solidFill>
          <a:ln>
            <a:noFill/>
          </a:ln>
        </p:spPr>
        <p:txBody>
          <a:bodyPr lIns="91425" tIns="45700" rIns="91425" bIns="45700" anchor="ctr" anchorCtr="0">
            <a:noAutofit/>
          </a:bodyPr>
          <a:lstStyle/>
          <a:p>
            <a:pPr algn="ctr" defTabSz="914400"/>
            <a:endParaRPr kern="0">
              <a:solidFill>
                <a:srgbClr val="FFFFFF"/>
              </a:solidFill>
              <a:latin typeface="Arial"/>
              <a:ea typeface="Arial"/>
              <a:cs typeface="Arial"/>
              <a:sym typeface="Arial"/>
              <a:rtl val="0"/>
            </a:endParaRPr>
          </a:p>
        </p:txBody>
      </p:sp>
      <p:sp>
        <p:nvSpPr>
          <p:cNvPr id="9" name="TextBox 8"/>
          <p:cNvSpPr txBox="1"/>
          <p:nvPr/>
        </p:nvSpPr>
        <p:spPr>
          <a:xfrm>
            <a:off x="623455" y="1498520"/>
            <a:ext cx="7897090"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defTabSz="914400">
              <a:spcAft>
                <a:spcPts val="600"/>
              </a:spcAft>
            </a:pPr>
            <a:r>
              <a:rPr lang="en-US" sz="3600" b="1" kern="0" dirty="0" smtClean="0">
                <a:solidFill>
                  <a:srgbClr val="00AE9E"/>
                </a:solidFill>
                <a:latin typeface="Arial"/>
                <a:ea typeface="Arial"/>
                <a:cs typeface="Arial"/>
                <a:sym typeface="Arial"/>
                <a:rtl val="0"/>
              </a:rPr>
              <a:t>WE BELIEVE</a:t>
            </a:r>
            <a:endParaRPr lang="en-US" sz="2300" kern="0" dirty="0" smtClean="0">
              <a:solidFill>
                <a:srgbClr val="00AE9E"/>
              </a:solidFill>
              <a:latin typeface="Arial"/>
              <a:ea typeface="Arial"/>
              <a:cs typeface="Arial"/>
              <a:sym typeface="Arial"/>
              <a:rtl val="0"/>
            </a:endParaRPr>
          </a:p>
        </p:txBody>
      </p:sp>
      <p:sp>
        <p:nvSpPr>
          <p:cNvPr id="6" name="TextBox 5"/>
          <p:cNvSpPr txBox="1"/>
          <p:nvPr/>
        </p:nvSpPr>
        <p:spPr>
          <a:xfrm>
            <a:off x="623455" y="2121387"/>
            <a:ext cx="7897090" cy="800219"/>
          </a:xfrm>
          <a:prstGeom prst="rect">
            <a:avLst/>
          </a:prstGeom>
          <a:noFill/>
          <a:effectLst/>
        </p:spPr>
        <p:txBody>
          <a:bodyPr wrap="square" rtlCol="0">
            <a:spAutoFit/>
          </a:bodyPr>
          <a:lstStyle/>
          <a:p>
            <a:pPr defTabSz="914400"/>
            <a:r>
              <a:rPr lang="en-US" sz="2300" kern="0" dirty="0" smtClean="0">
                <a:solidFill>
                  <a:srgbClr val="FFFFFF"/>
                </a:solidFill>
                <a:latin typeface="Arial"/>
                <a:ea typeface="Arial"/>
                <a:cs typeface="Arial"/>
                <a:sym typeface="Arial"/>
                <a:rtl val="0"/>
              </a:rPr>
              <a:t>Transforming how the world builds software</a:t>
            </a:r>
            <a:br>
              <a:rPr lang="en-US" sz="2300" kern="0" dirty="0" smtClean="0">
                <a:solidFill>
                  <a:srgbClr val="FFFFFF"/>
                </a:solidFill>
                <a:latin typeface="Arial"/>
                <a:ea typeface="Arial"/>
                <a:cs typeface="Arial"/>
                <a:sym typeface="Arial"/>
                <a:rtl val="0"/>
              </a:rPr>
            </a:br>
            <a:r>
              <a:rPr lang="en-US" sz="2300" kern="0" dirty="0" smtClean="0">
                <a:solidFill>
                  <a:srgbClr val="FFFFFF"/>
                </a:solidFill>
                <a:latin typeface="Arial"/>
                <a:ea typeface="Arial"/>
                <a:cs typeface="Arial"/>
                <a:sym typeface="Arial"/>
                <a:rtl val="0"/>
              </a:rPr>
              <a:t>will shape the future.</a:t>
            </a: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Tree>
    <p:extLst>
      <p:ext uri="{BB962C8B-B14F-4D97-AF65-F5344CB8AC3E}">
        <p14:creationId xmlns:p14="http://schemas.microsoft.com/office/powerpoint/2010/main" val="120074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51"/>
          <p:cNvSpPr/>
          <p:nvPr/>
        </p:nvSpPr>
        <p:spPr>
          <a:xfrm>
            <a:off x="1" y="2724150"/>
            <a:ext cx="9143999" cy="2419349"/>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grpSp>
        <p:nvGrpSpPr>
          <p:cNvPr id="6" name="Group 5"/>
          <p:cNvGrpSpPr/>
          <p:nvPr/>
        </p:nvGrpSpPr>
        <p:grpSpPr>
          <a:xfrm>
            <a:off x="3048001" y="54678"/>
            <a:ext cx="3048000" cy="5076122"/>
            <a:chOff x="3048001" y="0"/>
            <a:chExt cx="3048000" cy="5143500"/>
          </a:xfrm>
        </p:grpSpPr>
        <p:cxnSp>
          <p:nvCxnSpPr>
            <p:cNvPr id="14" name="Straight Connector 13"/>
            <p:cNvCxnSpPr/>
            <p:nvPr/>
          </p:nvCxnSpPr>
          <p:spPr>
            <a:xfrm flipV="1">
              <a:off x="3048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096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087007" y="86653"/>
            <a:ext cx="2926444" cy="4806349"/>
            <a:chOff x="3087007" y="86653"/>
            <a:chExt cx="2926444" cy="4806349"/>
          </a:xfrm>
        </p:grpSpPr>
        <p:sp>
          <p:nvSpPr>
            <p:cNvPr id="11" name="TextBox 10"/>
            <p:cNvSpPr txBox="1"/>
            <p:nvPr/>
          </p:nvSpPr>
          <p:spPr>
            <a:xfrm>
              <a:off x="3087007" y="86653"/>
              <a:ext cx="2926444"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Continuous Delivery</a:t>
              </a:r>
              <a:endParaRPr lang="en-US" sz="2200" b="1" dirty="0">
                <a:solidFill>
                  <a:srgbClr val="00AE9E"/>
                </a:solidFill>
                <a:latin typeface="Georgia"/>
                <a:cs typeface="Georgia"/>
              </a:endParaRPr>
            </a:p>
          </p:txBody>
        </p:sp>
        <p:grpSp>
          <p:nvGrpSpPr>
            <p:cNvPr id="32" name="Group 31"/>
            <p:cNvGrpSpPr/>
            <p:nvPr/>
          </p:nvGrpSpPr>
          <p:grpSpPr>
            <a:xfrm>
              <a:off x="3087007" y="568935"/>
              <a:ext cx="2926444" cy="4324067"/>
              <a:chOff x="3087007" y="568935"/>
              <a:chExt cx="2926444" cy="4324067"/>
            </a:xfrm>
          </p:grpSpPr>
          <p:pic>
            <p:nvPicPr>
              <p:cNvPr id="13" name="Picture 12"/>
              <p:cNvPicPr>
                <a:picLocks noChangeAspect="1"/>
              </p:cNvPicPr>
              <p:nvPr/>
            </p:nvPicPr>
            <p:blipFill>
              <a:blip r:embed="rId3"/>
              <a:stretch>
                <a:fillRect/>
              </a:stretch>
            </p:blipFill>
            <p:spPr>
              <a:xfrm>
                <a:off x="3868369" y="1288557"/>
                <a:ext cx="1391710" cy="1338182"/>
              </a:xfrm>
              <a:prstGeom prst="rect">
                <a:avLst/>
              </a:prstGeom>
            </p:spPr>
          </p:pic>
          <p:sp>
            <p:nvSpPr>
              <p:cNvPr id="19" name="TextBox 18"/>
              <p:cNvSpPr txBox="1"/>
              <p:nvPr/>
            </p:nvSpPr>
            <p:spPr>
              <a:xfrm>
                <a:off x="3087007" y="568935"/>
                <a:ext cx="2926443" cy="561692"/>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Release once every 6 months</a:t>
                </a:r>
              </a:p>
              <a:p>
                <a:pPr algn="ctr">
                  <a:spcAft>
                    <a:spcPts val="300"/>
                  </a:spcAft>
                </a:pPr>
                <a:r>
                  <a:rPr lang="en-US" sz="1400" dirty="0" smtClean="0">
                    <a:solidFill>
                      <a:srgbClr val="D9D9D9"/>
                    </a:solidFill>
                    <a:latin typeface="Arial"/>
                    <a:cs typeface="Arial"/>
                  </a:rPr>
                  <a:t>More Bugs in production</a:t>
                </a:r>
                <a:endParaRPr lang="en-US" sz="1400" dirty="0">
                  <a:solidFill>
                    <a:srgbClr val="D9D9D9"/>
                  </a:solidFill>
                  <a:latin typeface="Georgia"/>
                  <a:cs typeface="Georgia"/>
                </a:endParaRPr>
              </a:p>
            </p:txBody>
          </p:sp>
          <p:pic>
            <p:nvPicPr>
              <p:cNvPr id="16" name="Picture 15"/>
              <p:cNvPicPr>
                <a:picLocks noChangeAspect="1"/>
              </p:cNvPicPr>
              <p:nvPr/>
            </p:nvPicPr>
            <p:blipFill>
              <a:blip r:embed="rId4"/>
              <a:stretch>
                <a:fillRect/>
              </a:stretch>
            </p:blipFill>
            <p:spPr>
              <a:xfrm>
                <a:off x="3694984" y="3321894"/>
                <a:ext cx="1790332" cy="1571108"/>
              </a:xfrm>
              <a:prstGeom prst="rect">
                <a:avLst/>
              </a:prstGeom>
            </p:spPr>
          </p:pic>
          <p:sp>
            <p:nvSpPr>
              <p:cNvPr id="20" name="TextBox 19"/>
              <p:cNvSpPr txBox="1"/>
              <p:nvPr/>
            </p:nvSpPr>
            <p:spPr>
              <a:xfrm>
                <a:off x="3087007" y="2729424"/>
                <a:ext cx="2926444" cy="592470"/>
              </a:xfrm>
              <a:prstGeom prst="rect">
                <a:avLst/>
              </a:prstGeom>
              <a:noFill/>
              <a:effectLst/>
            </p:spPr>
            <p:txBody>
              <a:bodyPr wrap="square" rtlCol="0">
                <a:spAutoFit/>
              </a:bodyPr>
              <a:lstStyle/>
              <a:p>
                <a:pPr algn="ctr">
                  <a:spcAft>
                    <a:spcPts val="300"/>
                  </a:spcAft>
                </a:pPr>
                <a:r>
                  <a:rPr lang="en-US" sz="1600" b="1" dirty="0" smtClean="0">
                    <a:solidFill>
                      <a:schemeClr val="bg1"/>
                    </a:solidFill>
                    <a:latin typeface="Arial"/>
                    <a:cs typeface="Arial"/>
                  </a:rPr>
                  <a:t>Release early and often</a:t>
                </a:r>
              </a:p>
              <a:p>
                <a:pPr algn="ctr">
                  <a:spcAft>
                    <a:spcPts val="300"/>
                  </a:spcAft>
                </a:pPr>
                <a:r>
                  <a:rPr lang="en-US" sz="1400" dirty="0" smtClean="0">
                    <a:solidFill>
                      <a:schemeClr val="bg1"/>
                    </a:solidFill>
                    <a:latin typeface="Arial"/>
                    <a:cs typeface="Arial"/>
                  </a:rPr>
                  <a:t>Higher Quality of Code</a:t>
                </a:r>
                <a:endParaRPr lang="en-US" sz="1400" dirty="0">
                  <a:solidFill>
                    <a:schemeClr val="bg1"/>
                  </a:solidFill>
                  <a:latin typeface="Georgia"/>
                  <a:cs typeface="Georgia"/>
                </a:endParaRPr>
              </a:p>
            </p:txBody>
          </p:sp>
        </p:grpSp>
      </p:grpSp>
      <p:grpSp>
        <p:nvGrpSpPr>
          <p:cNvPr id="2" name="Group 1"/>
          <p:cNvGrpSpPr/>
          <p:nvPr/>
        </p:nvGrpSpPr>
        <p:grpSpPr>
          <a:xfrm>
            <a:off x="1" y="67377"/>
            <a:ext cx="3048000" cy="4721071"/>
            <a:chOff x="1" y="67377"/>
            <a:chExt cx="3048000" cy="4721071"/>
          </a:xfrm>
        </p:grpSpPr>
        <p:sp>
          <p:nvSpPr>
            <p:cNvPr id="5" name="TextBox 4"/>
            <p:cNvSpPr txBox="1"/>
            <p:nvPr/>
          </p:nvSpPr>
          <p:spPr>
            <a:xfrm>
              <a:off x="440615" y="67377"/>
              <a:ext cx="2240982" cy="430887"/>
            </a:xfrm>
            <a:prstGeom prst="rect">
              <a:avLst/>
            </a:prstGeom>
            <a:noFill/>
            <a:effectLst/>
          </p:spPr>
          <p:txBody>
            <a:bodyPr wrap="square" rtlCol="0">
              <a:spAutoFit/>
            </a:bodyPr>
            <a:lstStyle/>
            <a:p>
              <a:pPr algn="ctr">
                <a:spcAft>
                  <a:spcPts val="300"/>
                </a:spcAft>
              </a:pPr>
              <a:r>
                <a:rPr lang="en-US" sz="2200" b="1" dirty="0" smtClean="0">
                  <a:solidFill>
                    <a:schemeClr val="accent2"/>
                  </a:solidFill>
                  <a:latin typeface="Arial"/>
                  <a:cs typeface="Arial"/>
                </a:rPr>
                <a:t>DevOps</a:t>
              </a:r>
              <a:endParaRPr lang="en-US" sz="2200" b="1" dirty="0">
                <a:solidFill>
                  <a:schemeClr val="accent2"/>
                </a:solidFill>
                <a:latin typeface="Georgia"/>
                <a:cs typeface="Georgia"/>
              </a:endParaRPr>
            </a:p>
          </p:txBody>
        </p:sp>
        <p:grpSp>
          <p:nvGrpSpPr>
            <p:cNvPr id="31" name="Group 30"/>
            <p:cNvGrpSpPr/>
            <p:nvPr/>
          </p:nvGrpSpPr>
          <p:grpSpPr>
            <a:xfrm>
              <a:off x="1" y="568935"/>
              <a:ext cx="3048000" cy="4219513"/>
              <a:chOff x="1" y="568935"/>
              <a:chExt cx="3048000" cy="4219513"/>
            </a:xfrm>
          </p:grpSpPr>
          <p:sp>
            <p:nvSpPr>
              <p:cNvPr id="25" name="TextBox 24"/>
              <p:cNvSpPr txBox="1"/>
              <p:nvPr/>
            </p:nvSpPr>
            <p:spPr>
              <a:xfrm>
                <a:off x="1" y="568935"/>
                <a:ext cx="3048000" cy="777136"/>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Not my problem</a:t>
                </a:r>
              </a:p>
              <a:p>
                <a:pPr algn="ctr">
                  <a:spcAft>
                    <a:spcPts val="300"/>
                  </a:spcAft>
                </a:pPr>
                <a:r>
                  <a:rPr lang="en-US" sz="1400" dirty="0" smtClean="0">
                    <a:solidFill>
                      <a:srgbClr val="D9D9D9"/>
                    </a:solidFill>
                    <a:latin typeface="Arial"/>
                    <a:cs typeface="Arial"/>
                  </a:rPr>
                  <a:t>Separate tools, varied incentives, opaque process</a:t>
                </a:r>
                <a:endParaRPr lang="en-US" sz="1400" dirty="0">
                  <a:solidFill>
                    <a:srgbClr val="D9D9D9"/>
                  </a:solidFill>
                  <a:latin typeface="Georgia"/>
                  <a:cs typeface="Georgia"/>
                </a:endParaRPr>
              </a:p>
            </p:txBody>
          </p:sp>
          <p:sp>
            <p:nvSpPr>
              <p:cNvPr id="26" name="TextBox 25"/>
              <p:cNvSpPr txBox="1"/>
              <p:nvPr/>
            </p:nvSpPr>
            <p:spPr>
              <a:xfrm>
                <a:off x="1" y="2735319"/>
                <a:ext cx="2832022" cy="777136"/>
              </a:xfrm>
              <a:prstGeom prst="rect">
                <a:avLst/>
              </a:prstGeom>
              <a:noFill/>
              <a:effectLst/>
            </p:spPr>
            <p:txBody>
              <a:bodyPr wrap="square" rtlCol="0">
                <a:spAutoFit/>
              </a:bodyPr>
              <a:lstStyle/>
              <a:p>
                <a:pPr algn="ctr">
                  <a:spcAft>
                    <a:spcPts val="300"/>
                  </a:spcAft>
                </a:pPr>
                <a:r>
                  <a:rPr lang="en-US" sz="1400" b="1" dirty="0" smtClean="0">
                    <a:solidFill>
                      <a:schemeClr val="bg1"/>
                    </a:solidFill>
                    <a:latin typeface="Arial"/>
                    <a:cs typeface="Arial"/>
                  </a:rPr>
                  <a:t>Shared responsibility</a:t>
                </a:r>
              </a:p>
              <a:p>
                <a:pPr algn="ctr">
                  <a:spcAft>
                    <a:spcPts val="300"/>
                  </a:spcAft>
                </a:pPr>
                <a:r>
                  <a:rPr lang="en-US" sz="1400" dirty="0" smtClean="0">
                    <a:solidFill>
                      <a:schemeClr val="bg1"/>
                    </a:solidFill>
                    <a:latin typeface="Arial"/>
                    <a:cs typeface="Arial"/>
                  </a:rPr>
                  <a:t>Common incentives, tools, process and culture</a:t>
                </a:r>
                <a:endParaRPr lang="en-US" sz="1400" dirty="0">
                  <a:solidFill>
                    <a:schemeClr val="bg1"/>
                  </a:solidFill>
                  <a:latin typeface="Georgia"/>
                  <a:cs typeface="Georgia"/>
                </a:endParaRPr>
              </a:p>
            </p:txBody>
          </p:sp>
          <p:pic>
            <p:nvPicPr>
              <p:cNvPr id="28" name="Picture 27"/>
              <p:cNvPicPr>
                <a:picLocks noChangeAspect="1"/>
              </p:cNvPicPr>
              <p:nvPr/>
            </p:nvPicPr>
            <p:blipFill>
              <a:blip r:embed="rId5"/>
              <a:stretch>
                <a:fillRect/>
              </a:stretch>
            </p:blipFill>
            <p:spPr>
              <a:xfrm>
                <a:off x="809529" y="1376530"/>
                <a:ext cx="1477502" cy="1243490"/>
              </a:xfrm>
              <a:prstGeom prst="rect">
                <a:avLst/>
              </a:prstGeom>
            </p:spPr>
          </p:pic>
          <p:pic>
            <p:nvPicPr>
              <p:cNvPr id="29" name="Picture 28"/>
              <p:cNvPicPr>
                <a:picLocks noChangeAspect="1"/>
              </p:cNvPicPr>
              <p:nvPr/>
            </p:nvPicPr>
            <p:blipFill>
              <a:blip r:embed="rId6"/>
              <a:stretch>
                <a:fillRect/>
              </a:stretch>
            </p:blipFill>
            <p:spPr>
              <a:xfrm>
                <a:off x="586350" y="3825406"/>
                <a:ext cx="1926084" cy="963042"/>
              </a:xfrm>
              <a:prstGeom prst="rect">
                <a:avLst/>
              </a:prstGeom>
            </p:spPr>
          </p:pic>
        </p:grpSp>
      </p:grpSp>
      <p:grpSp>
        <p:nvGrpSpPr>
          <p:cNvPr id="8" name="Group 7"/>
          <p:cNvGrpSpPr/>
          <p:nvPr/>
        </p:nvGrpSpPr>
        <p:grpSpPr>
          <a:xfrm>
            <a:off x="6096001" y="86653"/>
            <a:ext cx="3047999" cy="4896873"/>
            <a:chOff x="6108701" y="86653"/>
            <a:chExt cx="3047999" cy="4896873"/>
          </a:xfrm>
        </p:grpSpPr>
        <p:sp>
          <p:nvSpPr>
            <p:cNvPr id="12" name="TextBox 11"/>
            <p:cNvSpPr txBox="1"/>
            <p:nvPr/>
          </p:nvSpPr>
          <p:spPr>
            <a:xfrm>
              <a:off x="6574750" y="86653"/>
              <a:ext cx="2240982"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Microservices</a:t>
              </a:r>
              <a:endParaRPr lang="en-US" sz="2200" b="1" dirty="0">
                <a:solidFill>
                  <a:srgbClr val="00AE9E"/>
                </a:solidFill>
                <a:latin typeface="Georgia"/>
                <a:cs typeface="Georgia"/>
              </a:endParaRPr>
            </a:p>
          </p:txBody>
        </p:sp>
        <p:grpSp>
          <p:nvGrpSpPr>
            <p:cNvPr id="33" name="Group 32"/>
            <p:cNvGrpSpPr/>
            <p:nvPr/>
          </p:nvGrpSpPr>
          <p:grpSpPr>
            <a:xfrm>
              <a:off x="6108701" y="568935"/>
              <a:ext cx="3047999" cy="4414591"/>
              <a:chOff x="6108701" y="568935"/>
              <a:chExt cx="3047999" cy="4414591"/>
            </a:xfrm>
          </p:grpSpPr>
          <p:sp>
            <p:nvSpPr>
              <p:cNvPr id="22" name="TextBox 21"/>
              <p:cNvSpPr txBox="1"/>
              <p:nvPr/>
            </p:nvSpPr>
            <p:spPr>
              <a:xfrm>
                <a:off x="6108701" y="568935"/>
                <a:ext cx="3047999" cy="561692"/>
              </a:xfrm>
              <a:prstGeom prst="rect">
                <a:avLst/>
              </a:prstGeom>
              <a:noFill/>
              <a:effectLst/>
            </p:spPr>
            <p:txBody>
              <a:bodyPr wrap="square" rtlCol="0">
                <a:spAutoFit/>
              </a:bodyPr>
              <a:lstStyle/>
              <a:p>
                <a:pPr algn="ctr">
                  <a:spcAft>
                    <a:spcPts val="300"/>
                  </a:spcAft>
                </a:pPr>
                <a:r>
                  <a:rPr lang="en-US" sz="1400" b="1" dirty="0" smtClean="0">
                    <a:solidFill>
                      <a:schemeClr val="bg1">
                        <a:lumMod val="85000"/>
                      </a:schemeClr>
                    </a:solidFill>
                    <a:latin typeface="Arial"/>
                    <a:cs typeface="Arial"/>
                  </a:rPr>
                  <a:t>Tightly coupled components</a:t>
                </a:r>
              </a:p>
              <a:p>
                <a:pPr algn="ctr">
                  <a:spcAft>
                    <a:spcPts val="300"/>
                  </a:spcAft>
                </a:pPr>
                <a:r>
                  <a:rPr lang="en-US" sz="1400" dirty="0" smtClean="0">
                    <a:solidFill>
                      <a:schemeClr val="bg1">
                        <a:lumMod val="85000"/>
                      </a:schemeClr>
                    </a:solidFill>
                    <a:latin typeface="Arial"/>
                    <a:cs typeface="Arial"/>
                  </a:rPr>
                  <a:t>Slow deployment cycles</a:t>
                </a:r>
                <a:endParaRPr lang="en-US" sz="1400" dirty="0">
                  <a:solidFill>
                    <a:schemeClr val="bg1">
                      <a:lumMod val="85000"/>
                    </a:schemeClr>
                  </a:solidFill>
                  <a:latin typeface="Georgia"/>
                  <a:cs typeface="Georgia"/>
                </a:endParaRPr>
              </a:p>
            </p:txBody>
          </p:sp>
          <p:pic>
            <p:nvPicPr>
              <p:cNvPr id="9" name="Picture 8"/>
              <p:cNvPicPr>
                <a:picLocks noChangeAspect="1"/>
              </p:cNvPicPr>
              <p:nvPr/>
            </p:nvPicPr>
            <p:blipFill>
              <a:blip r:embed="rId7"/>
              <a:stretch>
                <a:fillRect/>
              </a:stretch>
            </p:blipFill>
            <p:spPr>
              <a:xfrm>
                <a:off x="7119152" y="1346071"/>
                <a:ext cx="1182330" cy="1274760"/>
              </a:xfrm>
              <a:prstGeom prst="rect">
                <a:avLst/>
              </a:prstGeom>
            </p:spPr>
          </p:pic>
          <p:sp>
            <p:nvSpPr>
              <p:cNvPr id="23" name="TextBox 22"/>
              <p:cNvSpPr txBox="1"/>
              <p:nvPr/>
            </p:nvSpPr>
            <p:spPr>
              <a:xfrm>
                <a:off x="6108701" y="2748626"/>
                <a:ext cx="3047999" cy="623248"/>
              </a:xfrm>
              <a:prstGeom prst="rect">
                <a:avLst/>
              </a:prstGeom>
              <a:noFill/>
              <a:effectLst/>
            </p:spPr>
            <p:txBody>
              <a:bodyPr wrap="square" rtlCol="0">
                <a:spAutoFit/>
              </a:bodyPr>
              <a:lstStyle/>
              <a:p>
                <a:pPr algn="ctr">
                  <a:spcAft>
                    <a:spcPts val="300"/>
                  </a:spcAft>
                </a:pPr>
                <a:r>
                  <a:rPr lang="en-US" sz="1600" b="1" dirty="0" smtClean="0">
                    <a:solidFill>
                      <a:schemeClr val="bg1"/>
                    </a:solidFill>
                    <a:latin typeface="Arial"/>
                    <a:cs typeface="Arial"/>
                  </a:rPr>
                  <a:t>Loosely coupled components</a:t>
                </a:r>
              </a:p>
              <a:p>
                <a:pPr algn="ctr">
                  <a:spcAft>
                    <a:spcPts val="300"/>
                  </a:spcAft>
                </a:pPr>
                <a:r>
                  <a:rPr lang="en-US" sz="1600" dirty="0" smtClean="0">
                    <a:solidFill>
                      <a:schemeClr val="bg1"/>
                    </a:solidFill>
                    <a:latin typeface="Arial"/>
                    <a:cs typeface="Arial"/>
                  </a:rPr>
                  <a:t>Automated deployments</a:t>
                </a:r>
                <a:endParaRPr lang="en-US" sz="1600" dirty="0">
                  <a:solidFill>
                    <a:schemeClr val="bg1"/>
                  </a:solidFill>
                  <a:latin typeface="Georgia"/>
                  <a:cs typeface="Georgia"/>
                </a:endParaRPr>
              </a:p>
            </p:txBody>
          </p:sp>
          <p:pic>
            <p:nvPicPr>
              <p:cNvPr id="30" name="Picture 29"/>
              <p:cNvPicPr>
                <a:picLocks noChangeAspect="1"/>
              </p:cNvPicPr>
              <p:nvPr/>
            </p:nvPicPr>
            <p:blipFill>
              <a:blip r:embed="rId8"/>
              <a:stretch>
                <a:fillRect/>
              </a:stretch>
            </p:blipFill>
            <p:spPr>
              <a:xfrm rot="16200000">
                <a:off x="6903570" y="3442675"/>
                <a:ext cx="1471070" cy="1610632"/>
              </a:xfrm>
              <a:prstGeom prst="rect">
                <a:avLst/>
              </a:prstGeom>
            </p:spPr>
          </p:pic>
        </p:grpSp>
      </p:grpSp>
    </p:spTree>
    <p:extLst>
      <p:ext uri="{BB962C8B-B14F-4D97-AF65-F5344CB8AC3E}">
        <p14:creationId xmlns:p14="http://schemas.microsoft.com/office/powerpoint/2010/main" val="166317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par>
                                <p:cTn id="8" presetID="16" presetClass="entr" presetSubtype="4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outHorizontal)">
                                      <p:cBhvr>
                                        <p:cTn id="10" dur="500"/>
                                        <p:tgtEl>
                                          <p:spTgt spid="7"/>
                                        </p:tgtEl>
                                      </p:cBhvr>
                                    </p:animEffect>
                                  </p:childTnLst>
                                </p:cTn>
                              </p:par>
                              <p:par>
                                <p:cTn id="11" presetID="16" presetClass="entr" presetSubtype="42"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out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300"/>
          <p:cNvGraphicFramePr/>
          <p:nvPr>
            <p:extLst>
              <p:ext uri="{D42A27DB-BD31-4B8C-83A1-F6EECF244321}">
                <p14:modId xmlns:p14="http://schemas.microsoft.com/office/powerpoint/2010/main" val="3998075913"/>
              </p:ext>
            </p:extLst>
          </p:nvPr>
        </p:nvGraphicFramePr>
        <p:xfrm>
          <a:off x="1810365" y="1597388"/>
          <a:ext cx="7134278" cy="3074880"/>
        </p:xfrm>
        <a:graphic>
          <a:graphicData uri="http://schemas.openxmlformats.org/drawingml/2006/chart">
            <c:chart xmlns:c="http://schemas.openxmlformats.org/drawingml/2006/chart" xmlns:r="http://schemas.openxmlformats.org/officeDocument/2006/relationships" r:id="rId3"/>
          </a:graphicData>
        </a:graphic>
      </p:graphicFrame>
      <p:sp>
        <p:nvSpPr>
          <p:cNvPr id="31" name="Shape 2301"/>
          <p:cNvSpPr/>
          <p:nvPr/>
        </p:nvSpPr>
        <p:spPr>
          <a:xfrm>
            <a:off x="1544908" y="4840295"/>
            <a:ext cx="5957360" cy="284693"/>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2400"/>
            </a:lvl1pPr>
          </a:lstStyle>
          <a:p>
            <a:pPr algn="ctr" defTabSz="309499">
              <a:defRPr sz="1800"/>
            </a:pPr>
            <a:r>
              <a:rPr sz="1600" kern="0" dirty="0">
                <a:solidFill>
                  <a:srgbClr val="D9D9D9"/>
                </a:solidFill>
                <a:latin typeface="Arial"/>
                <a:ea typeface="Helvetica Light"/>
                <a:cs typeface="Arial"/>
                <a:sym typeface="Helvetica Light"/>
                <a:rtl val="0"/>
              </a:rPr>
              <a:t>Sources: “Electric Cloud LinkedIn Survey to software developers”</a:t>
            </a:r>
          </a:p>
        </p:txBody>
      </p:sp>
      <p:grpSp>
        <p:nvGrpSpPr>
          <p:cNvPr id="32" name="Group 31"/>
          <p:cNvGrpSpPr/>
          <p:nvPr/>
        </p:nvGrpSpPr>
        <p:grpSpPr>
          <a:xfrm>
            <a:off x="233573" y="1830550"/>
            <a:ext cx="2919441" cy="1629996"/>
            <a:chOff x="607174" y="1826406"/>
            <a:chExt cx="2408836" cy="2036018"/>
          </a:xfrm>
        </p:grpSpPr>
        <p:sp>
          <p:nvSpPr>
            <p:cNvPr id="33" name="TextBox 32"/>
            <p:cNvSpPr txBox="1"/>
            <p:nvPr/>
          </p:nvSpPr>
          <p:spPr>
            <a:xfrm>
              <a:off x="607174" y="2585133"/>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Administrative tasks</a:t>
              </a:r>
            </a:p>
          </p:txBody>
        </p:sp>
        <p:sp>
          <p:nvSpPr>
            <p:cNvPr id="34" name="TextBox 33"/>
            <p:cNvSpPr txBox="1"/>
            <p:nvPr/>
          </p:nvSpPr>
          <p:spPr>
            <a:xfrm>
              <a:off x="607174" y="1826406"/>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Design and Coding</a:t>
              </a:r>
            </a:p>
          </p:txBody>
        </p:sp>
        <p:sp>
          <p:nvSpPr>
            <p:cNvPr id="35" name="TextBox 34"/>
            <p:cNvSpPr txBox="1"/>
            <p:nvPr/>
          </p:nvSpPr>
          <p:spPr>
            <a:xfrm>
              <a:off x="607174" y="2196840"/>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Brainstorming</a:t>
              </a:r>
            </a:p>
          </p:txBody>
        </p:sp>
        <p:sp>
          <p:nvSpPr>
            <p:cNvPr id="36" name="TextBox 35"/>
            <p:cNvSpPr txBox="1"/>
            <p:nvPr/>
          </p:nvSpPr>
          <p:spPr>
            <a:xfrm>
              <a:off x="607174" y="33882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Waiting for Test/Build</a:t>
              </a:r>
            </a:p>
          </p:txBody>
        </p:sp>
        <p:sp>
          <p:nvSpPr>
            <p:cNvPr id="37" name="TextBox 36"/>
            <p:cNvSpPr txBox="1"/>
            <p:nvPr/>
          </p:nvSpPr>
          <p:spPr>
            <a:xfrm>
              <a:off x="607174" y="29761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Managing Environments </a:t>
              </a:r>
            </a:p>
          </p:txBody>
        </p:sp>
      </p:grpSp>
      <p:sp>
        <p:nvSpPr>
          <p:cNvPr id="38" name="TextBox 37"/>
          <p:cNvSpPr txBox="1"/>
          <p:nvPr/>
        </p:nvSpPr>
        <p:spPr>
          <a:xfrm>
            <a:off x="3475975" y="3866287"/>
            <a:ext cx="291079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1600" b="1" i="0" u="none" strike="noStrike" cap="none" spc="0" normalizeH="0" baseline="0" dirty="0" smtClean="0">
                <a:ln>
                  <a:noFill/>
                </a:ln>
                <a:solidFill>
                  <a:schemeClr val="bg1">
                    <a:lumMod val="85000"/>
                  </a:schemeClr>
                </a:solidFill>
                <a:effectLst/>
                <a:uFillTx/>
                <a:latin typeface="Arial"/>
                <a:ea typeface="+mn-ea"/>
                <a:cs typeface="Arial"/>
                <a:sym typeface="Helvetica Light"/>
              </a:rPr>
              <a:t>Average Hours/Week</a:t>
            </a:r>
            <a:endParaRPr kumimoji="0" lang="en-US" sz="1600" b="1" i="0" u="none" strike="noStrike" cap="none" spc="0" normalizeH="0" baseline="0" dirty="0">
              <a:ln>
                <a:noFill/>
              </a:ln>
              <a:solidFill>
                <a:schemeClr val="bg1">
                  <a:lumMod val="85000"/>
                </a:schemeClr>
              </a:solidFill>
              <a:effectLst/>
              <a:uFillTx/>
              <a:latin typeface="Arial"/>
              <a:ea typeface="+mn-ea"/>
              <a:cs typeface="Arial"/>
              <a:sym typeface="Helvetica Light"/>
            </a:endParaRPr>
          </a:p>
        </p:txBody>
      </p:sp>
      <p:sp>
        <p:nvSpPr>
          <p:cNvPr id="39" name="Title 38"/>
          <p:cNvSpPr>
            <a:spLocks noGrp="1"/>
          </p:cNvSpPr>
          <p:nvPr>
            <p:ph type="title"/>
          </p:nvPr>
        </p:nvSpPr>
        <p:spPr>
          <a:xfrm>
            <a:off x="113721" y="149918"/>
            <a:ext cx="8564612" cy="976107"/>
          </a:xfrm>
        </p:spPr>
        <p:txBody>
          <a:bodyPr/>
          <a:lstStyle/>
          <a:p>
            <a:pPr>
              <a:spcAft>
                <a:spcPts val="300"/>
              </a:spcAft>
            </a:pPr>
            <a:r>
              <a:rPr lang="en-US" sz="3200" dirty="0">
                <a:solidFill>
                  <a:schemeClr val="bg1">
                    <a:lumMod val="85000"/>
                  </a:schemeClr>
                </a:solidFill>
              </a:rPr>
              <a:t>Software </a:t>
            </a:r>
            <a:r>
              <a:rPr lang="en-US" sz="3200" dirty="0" smtClean="0">
                <a:solidFill>
                  <a:schemeClr val="bg1">
                    <a:lumMod val="85000"/>
                  </a:schemeClr>
                </a:solidFill>
              </a:rPr>
              <a:t>Developers </a:t>
            </a:r>
            <a:r>
              <a:rPr lang="en-US" sz="3200" dirty="0">
                <a:solidFill>
                  <a:schemeClr val="bg1">
                    <a:lumMod val="85000"/>
                  </a:schemeClr>
                </a:solidFill>
              </a:rPr>
              <a:t>S</a:t>
            </a:r>
            <a:r>
              <a:rPr lang="en-US" sz="3200" dirty="0" smtClean="0">
                <a:solidFill>
                  <a:schemeClr val="bg1">
                    <a:lumMod val="85000"/>
                  </a:schemeClr>
                </a:solidFill>
              </a:rPr>
              <a:t>pend </a:t>
            </a:r>
            <a:r>
              <a:rPr lang="en-US" sz="3200" dirty="0">
                <a:solidFill>
                  <a:schemeClr val="bg1">
                    <a:lumMod val="85000"/>
                  </a:schemeClr>
                </a:solidFill>
              </a:rPr>
              <a:t>too </a:t>
            </a:r>
            <a:r>
              <a:rPr lang="en-US" sz="3200" dirty="0" smtClean="0">
                <a:solidFill>
                  <a:schemeClr val="bg1">
                    <a:lumMod val="85000"/>
                  </a:schemeClr>
                </a:solidFill>
              </a:rPr>
              <a:t>Much </a:t>
            </a:r>
            <a:r>
              <a:rPr lang="en-US" sz="3200" dirty="0">
                <a:solidFill>
                  <a:schemeClr val="bg1">
                    <a:lumMod val="85000"/>
                  </a:schemeClr>
                </a:solidFill>
              </a:rPr>
              <a:t>T</a:t>
            </a:r>
            <a:r>
              <a:rPr lang="en-US" sz="3200" dirty="0" smtClean="0">
                <a:solidFill>
                  <a:schemeClr val="bg1">
                    <a:lumMod val="85000"/>
                  </a:schemeClr>
                </a:solidFill>
              </a:rPr>
              <a:t>ime </a:t>
            </a:r>
            <a:r>
              <a:rPr lang="en-US" sz="3200" dirty="0">
                <a:solidFill>
                  <a:srgbClr val="00AE9E"/>
                </a:solidFill>
              </a:rPr>
              <a:t>NOT </a:t>
            </a:r>
            <a:r>
              <a:rPr lang="en-US" sz="3200" dirty="0" smtClean="0">
                <a:solidFill>
                  <a:srgbClr val="00AE9E"/>
                </a:solidFill>
              </a:rPr>
              <a:t>Writing </a:t>
            </a:r>
            <a:r>
              <a:rPr lang="en-US" sz="3200" dirty="0">
                <a:solidFill>
                  <a:srgbClr val="00AE9E"/>
                </a:solidFill>
              </a:rPr>
              <a:t>S</a:t>
            </a:r>
            <a:r>
              <a:rPr lang="en-US" sz="3200" dirty="0" smtClean="0">
                <a:solidFill>
                  <a:srgbClr val="00AE9E"/>
                </a:solidFill>
              </a:rPr>
              <a:t>oftware</a:t>
            </a:r>
            <a:endParaRPr lang="en-US" sz="3200" dirty="0">
              <a:solidFill>
                <a:srgbClr val="00AE9E"/>
              </a:solidFill>
              <a:latin typeface="Georgia"/>
              <a:cs typeface="Georgia"/>
            </a:endParaRPr>
          </a:p>
        </p:txBody>
      </p:sp>
      <p:sp>
        <p:nvSpPr>
          <p:cNvPr id="41"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t>5</a:t>
            </a:fld>
            <a:endParaRPr lang="en-US"/>
          </a:p>
        </p:txBody>
      </p:sp>
      <p:sp>
        <p:nvSpPr>
          <p:cNvPr id="13" name="Shape 2308"/>
          <p:cNvSpPr/>
          <p:nvPr/>
        </p:nvSpPr>
        <p:spPr>
          <a:xfrm>
            <a:off x="467146" y="2451204"/>
            <a:ext cx="7430526" cy="1037628"/>
          </a:xfrm>
          <a:prstGeom prst="rect">
            <a:avLst/>
          </a:prstGeom>
          <a:ln w="38100">
            <a:solidFill>
              <a:srgbClr val="FFFF00">
                <a:alpha val="78000"/>
              </a:srgbClr>
            </a:solidFill>
            <a:prstDash val="sysDash"/>
            <a:miter lim="400000"/>
          </a:ln>
        </p:spPr>
        <p:txBody>
          <a:bodyPr lIns="0" tIns="0" rIns="0" bIns="0" anchor="ctr"/>
          <a:lstStyle/>
          <a:p>
            <a:pPr algn="ctr" defTabSz="309499">
              <a:defRPr sz="3200"/>
            </a:pPr>
            <a:endParaRPr sz="1200" kern="0" dirty="0">
              <a:solidFill>
                <a:sysClr val="windowText" lastClr="000000"/>
              </a:solidFill>
              <a:latin typeface="Helvetica Light"/>
              <a:ea typeface="Helvetica Light"/>
              <a:cs typeface="Helvetica Light"/>
              <a:sym typeface="Helvetica Light"/>
              <a:rtl val="0"/>
            </a:endParaRPr>
          </a:p>
        </p:txBody>
      </p:sp>
      <p:sp>
        <p:nvSpPr>
          <p:cNvPr id="14" name="TextBox 13"/>
          <p:cNvSpPr txBox="1"/>
          <p:nvPr/>
        </p:nvSpPr>
        <p:spPr>
          <a:xfrm>
            <a:off x="467146" y="4215100"/>
            <a:ext cx="768907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rgbClr val="FFFF00"/>
                </a:solidFill>
                <a:latin typeface="Arial"/>
                <a:cs typeface="Arial"/>
                <a:sym typeface="Helvetica Light"/>
              </a:rPr>
              <a:t>17.5 </a:t>
            </a:r>
            <a:r>
              <a:rPr lang="en-US" sz="2400" b="1" dirty="0" err="1" smtClean="0">
                <a:solidFill>
                  <a:srgbClr val="FFFF00"/>
                </a:solidFill>
                <a:latin typeface="Arial"/>
                <a:cs typeface="Arial"/>
                <a:sym typeface="Helvetica Light"/>
              </a:rPr>
              <a:t>hrs</a:t>
            </a:r>
            <a:r>
              <a:rPr lang="en-US" sz="2400" b="1" dirty="0" smtClean="0">
                <a:solidFill>
                  <a:srgbClr val="FFFF00"/>
                </a:solidFill>
                <a:latin typeface="Arial"/>
                <a:cs typeface="Arial"/>
                <a:sym typeface="Helvetica Light"/>
              </a:rPr>
              <a:t> ~ 40% of full work week!</a:t>
            </a:r>
            <a:endParaRPr kumimoji="0" lang="en-US" sz="2400" b="1" i="0" u="none" strike="noStrike" cap="none" spc="0" normalizeH="0" baseline="0" dirty="0">
              <a:ln>
                <a:noFill/>
              </a:ln>
              <a:solidFill>
                <a:srgbClr val="FFFF00"/>
              </a:solidFill>
              <a:effectLst/>
              <a:uFillTx/>
              <a:latin typeface="Arial"/>
              <a:cs typeface="Arial"/>
              <a:sym typeface="Helvetica Light"/>
            </a:endParaRPr>
          </a:p>
        </p:txBody>
      </p:sp>
      <p:grpSp>
        <p:nvGrpSpPr>
          <p:cNvPr id="3" name="Group 2"/>
          <p:cNvGrpSpPr/>
          <p:nvPr/>
        </p:nvGrpSpPr>
        <p:grpSpPr>
          <a:xfrm>
            <a:off x="3392129" y="2478114"/>
            <a:ext cx="2097548" cy="896874"/>
            <a:chOff x="3392129" y="2478114"/>
            <a:chExt cx="2097548" cy="896874"/>
          </a:xfrm>
        </p:grpSpPr>
        <p:sp>
          <p:nvSpPr>
            <p:cNvPr id="2" name="Rectangle 1"/>
            <p:cNvSpPr/>
            <p:nvPr/>
          </p:nvSpPr>
          <p:spPr>
            <a:xfrm>
              <a:off x="3392129" y="2478114"/>
              <a:ext cx="2097548" cy="24436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Rectangle 15"/>
            <p:cNvSpPr/>
            <p:nvPr/>
          </p:nvSpPr>
          <p:spPr>
            <a:xfrm>
              <a:off x="3392130" y="2817549"/>
              <a:ext cx="760770" cy="24436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Rectangle 16"/>
            <p:cNvSpPr/>
            <p:nvPr/>
          </p:nvSpPr>
          <p:spPr>
            <a:xfrm>
              <a:off x="3392130" y="3130627"/>
              <a:ext cx="1592620" cy="244361"/>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92386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xit" presetSubtype="0" fill="hold" nodeType="withEffect">
                                  <p:stCondLst>
                                    <p:cond delay="0"/>
                                  </p:stCondLst>
                                  <p:childTnLst>
                                    <p:animEffect transition="out" filter="dissolv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38"/>
                                        </p:tgtEl>
                                      </p:cBhvr>
                                    </p:animEffect>
                                    <p:set>
                                      <p:cBhvr>
                                        <p:cTn id="16"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3" grpId="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pPr/>
              <a:t>6</a:t>
            </a:fld>
            <a:endParaRPr lang="en-US"/>
          </a:p>
        </p:txBody>
      </p:sp>
      <p:grpSp>
        <p:nvGrpSpPr>
          <p:cNvPr id="5" name="Group 4"/>
          <p:cNvGrpSpPr/>
          <p:nvPr/>
        </p:nvGrpSpPr>
        <p:grpSpPr>
          <a:xfrm>
            <a:off x="2560521" y="1702682"/>
            <a:ext cx="662621" cy="663615"/>
            <a:chOff x="1997667" y="627704"/>
            <a:chExt cx="879729" cy="881051"/>
          </a:xfrm>
          <a:solidFill>
            <a:schemeClr val="accent1"/>
          </a:solidFill>
        </p:grpSpPr>
        <p:sp>
          <p:nvSpPr>
            <p:cNvPr id="6" name="Oval 5"/>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 name="TextBox 6"/>
            <p:cNvSpPr txBox="1"/>
            <p:nvPr/>
          </p:nvSpPr>
          <p:spPr>
            <a:xfrm>
              <a:off x="2130617" y="729102"/>
              <a:ext cx="590717"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14</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8" name="Group 7"/>
          <p:cNvGrpSpPr/>
          <p:nvPr/>
        </p:nvGrpSpPr>
        <p:grpSpPr>
          <a:xfrm>
            <a:off x="3997459" y="1702682"/>
            <a:ext cx="662621" cy="663615"/>
            <a:chOff x="1997667" y="627704"/>
            <a:chExt cx="879729" cy="881051"/>
          </a:xfrm>
          <a:solidFill>
            <a:schemeClr val="accent1"/>
          </a:solidFill>
        </p:grpSpPr>
        <p:sp>
          <p:nvSpPr>
            <p:cNvPr id="9" name="Oval 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10" name="TextBox 9"/>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4</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11" name="Group 10"/>
          <p:cNvGrpSpPr/>
          <p:nvPr/>
        </p:nvGrpSpPr>
        <p:grpSpPr>
          <a:xfrm>
            <a:off x="5434397" y="1702682"/>
            <a:ext cx="662621" cy="663615"/>
            <a:chOff x="1997667" y="627704"/>
            <a:chExt cx="879729" cy="881051"/>
          </a:xfrm>
          <a:solidFill>
            <a:schemeClr val="accent1"/>
          </a:solidFill>
        </p:grpSpPr>
        <p:sp>
          <p:nvSpPr>
            <p:cNvPr id="12" name="Oval 1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13" name="TextBox 12"/>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a:solidFill>
                    <a:schemeClr val="bg1"/>
                  </a:solidFill>
                  <a:latin typeface="Arial"/>
                  <a:cs typeface="Arial"/>
                  <a:sym typeface="Helvetica Light"/>
                </a:rPr>
                <a:t>7</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14" name="Group 13"/>
          <p:cNvGrpSpPr/>
          <p:nvPr/>
        </p:nvGrpSpPr>
        <p:grpSpPr>
          <a:xfrm>
            <a:off x="6871335" y="1702682"/>
            <a:ext cx="662621" cy="663615"/>
            <a:chOff x="1997667" y="627704"/>
            <a:chExt cx="879729" cy="881051"/>
          </a:xfrm>
          <a:solidFill>
            <a:schemeClr val="accent1"/>
          </a:solidFill>
        </p:grpSpPr>
        <p:sp>
          <p:nvSpPr>
            <p:cNvPr id="15" name="Oval 1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16" name="TextBox 15"/>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6</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sp>
        <p:nvSpPr>
          <p:cNvPr id="17" name="Rectangle 16"/>
          <p:cNvSpPr/>
          <p:nvPr/>
        </p:nvSpPr>
        <p:spPr>
          <a:xfrm>
            <a:off x="1066977" y="1249482"/>
            <a:ext cx="789789" cy="461665"/>
          </a:xfrm>
          <a:prstGeom prst="rect">
            <a:avLst/>
          </a:prstGeom>
        </p:spPr>
        <p:txBody>
          <a:bodyPr wrap="square">
            <a:spAutoFit/>
          </a:bodyPr>
          <a:lstStyle/>
          <a:p>
            <a:pPr algn="ctr"/>
            <a:r>
              <a:rPr lang="en-US" sz="1200" b="1" dirty="0">
                <a:solidFill>
                  <a:srgbClr val="D9D9D9"/>
                </a:solidFill>
                <a:latin typeface="Arial"/>
                <a:cs typeface="Arial"/>
              </a:rPr>
              <a:t>Request VMs</a:t>
            </a:r>
          </a:p>
        </p:txBody>
      </p:sp>
      <p:sp>
        <p:nvSpPr>
          <p:cNvPr id="18" name="Rectangle 17"/>
          <p:cNvSpPr/>
          <p:nvPr/>
        </p:nvSpPr>
        <p:spPr>
          <a:xfrm>
            <a:off x="2325519" y="1249482"/>
            <a:ext cx="1032318" cy="461665"/>
          </a:xfrm>
          <a:prstGeom prst="rect">
            <a:avLst/>
          </a:prstGeom>
        </p:spPr>
        <p:txBody>
          <a:bodyPr wrap="square">
            <a:spAutoFit/>
          </a:bodyPr>
          <a:lstStyle/>
          <a:p>
            <a:pPr algn="ctr"/>
            <a:r>
              <a:rPr lang="en-US" sz="1200" b="1" dirty="0">
                <a:solidFill>
                  <a:srgbClr val="D9D9D9"/>
                </a:solidFill>
                <a:latin typeface="Arial"/>
                <a:cs typeface="Arial"/>
              </a:rPr>
              <a:t>Request Network</a:t>
            </a:r>
          </a:p>
        </p:txBody>
      </p:sp>
      <p:sp>
        <p:nvSpPr>
          <p:cNvPr id="19" name="Rectangle 18"/>
          <p:cNvSpPr/>
          <p:nvPr/>
        </p:nvSpPr>
        <p:spPr>
          <a:xfrm>
            <a:off x="3706588" y="1249482"/>
            <a:ext cx="1335734" cy="461665"/>
          </a:xfrm>
          <a:prstGeom prst="rect">
            <a:avLst/>
          </a:prstGeom>
        </p:spPr>
        <p:txBody>
          <a:bodyPr wrap="square">
            <a:spAutoFit/>
          </a:bodyPr>
          <a:lstStyle/>
          <a:p>
            <a:pPr algn="ctr"/>
            <a:r>
              <a:rPr lang="en-US" sz="1200" b="1" dirty="0">
                <a:solidFill>
                  <a:srgbClr val="D9D9D9"/>
                </a:solidFill>
                <a:latin typeface="Arial"/>
                <a:cs typeface="Arial"/>
              </a:rPr>
              <a:t>Request </a:t>
            </a:r>
            <a:r>
              <a:rPr lang="en-US" sz="1200" b="1" dirty="0" smtClean="0">
                <a:solidFill>
                  <a:srgbClr val="D9D9D9"/>
                </a:solidFill>
                <a:latin typeface="Arial"/>
                <a:cs typeface="Arial"/>
              </a:rPr>
              <a:t>Software Install</a:t>
            </a:r>
            <a:endParaRPr lang="en-US" sz="1200" b="1" dirty="0">
              <a:solidFill>
                <a:srgbClr val="D9D9D9"/>
              </a:solidFill>
              <a:latin typeface="Arial"/>
              <a:cs typeface="Arial"/>
            </a:endParaRPr>
          </a:p>
        </p:txBody>
      </p:sp>
      <p:sp>
        <p:nvSpPr>
          <p:cNvPr id="20" name="Rectangle 19"/>
          <p:cNvSpPr/>
          <p:nvPr/>
        </p:nvSpPr>
        <p:spPr>
          <a:xfrm>
            <a:off x="5228329" y="1249482"/>
            <a:ext cx="1054696" cy="461665"/>
          </a:xfrm>
          <a:prstGeom prst="rect">
            <a:avLst/>
          </a:prstGeom>
        </p:spPr>
        <p:txBody>
          <a:bodyPr wrap="square">
            <a:spAutoFit/>
          </a:bodyPr>
          <a:lstStyle/>
          <a:p>
            <a:pPr algn="ctr"/>
            <a:r>
              <a:rPr lang="en-US" sz="1200" b="1" dirty="0">
                <a:solidFill>
                  <a:srgbClr val="D9D9D9"/>
                </a:solidFill>
                <a:latin typeface="Arial"/>
                <a:cs typeface="Arial"/>
              </a:rPr>
              <a:t>Request Database</a:t>
            </a:r>
          </a:p>
        </p:txBody>
      </p:sp>
      <p:sp>
        <p:nvSpPr>
          <p:cNvPr id="21" name="Rectangle 20"/>
          <p:cNvSpPr/>
          <p:nvPr/>
        </p:nvSpPr>
        <p:spPr>
          <a:xfrm>
            <a:off x="6306219" y="1249482"/>
            <a:ext cx="1795786" cy="461665"/>
          </a:xfrm>
          <a:prstGeom prst="rect">
            <a:avLst/>
          </a:prstGeom>
        </p:spPr>
        <p:txBody>
          <a:bodyPr wrap="square">
            <a:spAutoFit/>
          </a:bodyPr>
          <a:lstStyle/>
          <a:p>
            <a:pPr algn="ctr"/>
            <a:r>
              <a:rPr lang="en-US" sz="1200" b="1" dirty="0">
                <a:solidFill>
                  <a:srgbClr val="D9D9D9"/>
                </a:solidFill>
                <a:latin typeface="Arial"/>
                <a:cs typeface="Arial"/>
              </a:rPr>
              <a:t>Random Network Troubleshooting</a:t>
            </a:r>
          </a:p>
        </p:txBody>
      </p:sp>
      <p:sp>
        <p:nvSpPr>
          <p:cNvPr id="22" name="Rectangle 21"/>
          <p:cNvSpPr/>
          <p:nvPr/>
        </p:nvSpPr>
        <p:spPr>
          <a:xfrm>
            <a:off x="723341" y="3850102"/>
            <a:ext cx="1452030" cy="646331"/>
          </a:xfrm>
          <a:prstGeom prst="rect">
            <a:avLst/>
          </a:prstGeom>
        </p:spPr>
        <p:txBody>
          <a:bodyPr wrap="square">
            <a:spAutoFit/>
          </a:bodyPr>
          <a:lstStyle/>
          <a:p>
            <a:pPr algn="ctr"/>
            <a:r>
              <a:rPr lang="en-US" sz="1200" b="1" dirty="0">
                <a:solidFill>
                  <a:srgbClr val="D9D9D9"/>
                </a:solidFill>
                <a:latin typeface="Arial"/>
                <a:cs typeface="Arial"/>
              </a:rPr>
              <a:t>Random Middleware/OS Troubleshooting</a:t>
            </a:r>
          </a:p>
        </p:txBody>
      </p:sp>
      <p:sp>
        <p:nvSpPr>
          <p:cNvPr id="23" name="Rectangle 22"/>
          <p:cNvSpPr/>
          <p:nvPr/>
        </p:nvSpPr>
        <p:spPr>
          <a:xfrm>
            <a:off x="2369969" y="3849467"/>
            <a:ext cx="1073437" cy="461665"/>
          </a:xfrm>
          <a:prstGeom prst="rect">
            <a:avLst/>
          </a:prstGeom>
        </p:spPr>
        <p:txBody>
          <a:bodyPr wrap="square">
            <a:spAutoFit/>
          </a:bodyPr>
          <a:lstStyle/>
          <a:p>
            <a:pPr algn="ctr"/>
            <a:r>
              <a:rPr lang="en-US" sz="1200" b="1" dirty="0">
                <a:solidFill>
                  <a:srgbClr val="D9D9D9"/>
                </a:solidFill>
                <a:latin typeface="Arial"/>
                <a:cs typeface="Arial"/>
              </a:rPr>
              <a:t>Develop </a:t>
            </a:r>
            <a:r>
              <a:rPr lang="en-US" sz="1200" b="1" dirty="0" smtClean="0">
                <a:solidFill>
                  <a:srgbClr val="D9D9D9"/>
                </a:solidFill>
                <a:latin typeface="Arial"/>
                <a:cs typeface="Arial"/>
              </a:rPr>
              <a:t>App</a:t>
            </a:r>
            <a:endParaRPr lang="en-US" sz="1200" b="1" dirty="0">
              <a:solidFill>
                <a:srgbClr val="D9D9D9"/>
              </a:solidFill>
              <a:latin typeface="Arial"/>
              <a:cs typeface="Arial"/>
            </a:endParaRPr>
          </a:p>
        </p:txBody>
      </p:sp>
      <p:sp>
        <p:nvSpPr>
          <p:cNvPr id="24" name="Rectangle 23"/>
          <p:cNvSpPr/>
          <p:nvPr/>
        </p:nvSpPr>
        <p:spPr>
          <a:xfrm>
            <a:off x="3619988" y="3849467"/>
            <a:ext cx="1352946" cy="646331"/>
          </a:xfrm>
          <a:prstGeom prst="rect">
            <a:avLst/>
          </a:prstGeom>
        </p:spPr>
        <p:txBody>
          <a:bodyPr wrap="square">
            <a:spAutoFit/>
          </a:bodyPr>
          <a:lstStyle/>
          <a:p>
            <a:pPr algn="ctr"/>
            <a:r>
              <a:rPr lang="en-US" sz="1200" b="1" dirty="0">
                <a:solidFill>
                  <a:srgbClr val="D9D9D9"/>
                </a:solidFill>
                <a:latin typeface="Arial"/>
                <a:cs typeface="Arial"/>
              </a:rPr>
              <a:t>User Acceptance Testing</a:t>
            </a:r>
          </a:p>
        </p:txBody>
      </p:sp>
      <p:sp>
        <p:nvSpPr>
          <p:cNvPr id="25" name="Rectangle 24"/>
          <p:cNvSpPr/>
          <p:nvPr/>
        </p:nvSpPr>
        <p:spPr>
          <a:xfrm>
            <a:off x="5103048" y="3849466"/>
            <a:ext cx="1401134" cy="461665"/>
          </a:xfrm>
          <a:prstGeom prst="rect">
            <a:avLst/>
          </a:prstGeom>
        </p:spPr>
        <p:txBody>
          <a:bodyPr wrap="square">
            <a:spAutoFit/>
          </a:bodyPr>
          <a:lstStyle/>
          <a:p>
            <a:pPr algn="ctr"/>
            <a:r>
              <a:rPr lang="en-US" sz="1200" b="1" dirty="0">
                <a:solidFill>
                  <a:srgbClr val="D9D9D9"/>
                </a:solidFill>
                <a:latin typeface="Arial"/>
                <a:cs typeface="Arial"/>
              </a:rPr>
              <a:t>QA/</a:t>
            </a:r>
            <a:r>
              <a:rPr lang="en-US" sz="1200" b="1" dirty="0" smtClean="0">
                <a:solidFill>
                  <a:srgbClr val="D9D9D9"/>
                </a:solidFill>
                <a:latin typeface="Arial"/>
                <a:cs typeface="Arial"/>
              </a:rPr>
              <a:t>Production</a:t>
            </a:r>
            <a:br>
              <a:rPr lang="en-US" sz="1200" b="1" dirty="0" smtClean="0">
                <a:solidFill>
                  <a:srgbClr val="D9D9D9"/>
                </a:solidFill>
                <a:latin typeface="Arial"/>
                <a:cs typeface="Arial"/>
              </a:rPr>
            </a:br>
            <a:r>
              <a:rPr lang="en-US" sz="1200" b="1" dirty="0" smtClean="0">
                <a:solidFill>
                  <a:srgbClr val="D9D9D9"/>
                </a:solidFill>
                <a:latin typeface="Arial"/>
                <a:cs typeface="Arial"/>
              </a:rPr>
              <a:t>Deploy Pipeline</a:t>
            </a:r>
            <a:endParaRPr lang="en-US" sz="1200" b="1" dirty="0">
              <a:solidFill>
                <a:srgbClr val="D9D9D9"/>
              </a:solidFill>
              <a:latin typeface="Arial"/>
              <a:cs typeface="Arial"/>
            </a:endParaRPr>
          </a:p>
        </p:txBody>
      </p:sp>
      <p:sp>
        <p:nvSpPr>
          <p:cNvPr id="26" name="Rectangle 25"/>
          <p:cNvSpPr/>
          <p:nvPr/>
        </p:nvSpPr>
        <p:spPr>
          <a:xfrm>
            <a:off x="6610841" y="3843497"/>
            <a:ext cx="1199242" cy="461665"/>
          </a:xfrm>
          <a:prstGeom prst="rect">
            <a:avLst/>
          </a:prstGeom>
        </p:spPr>
        <p:txBody>
          <a:bodyPr wrap="square">
            <a:spAutoFit/>
          </a:bodyPr>
          <a:lstStyle/>
          <a:p>
            <a:pPr algn="ctr"/>
            <a:r>
              <a:rPr lang="en-US" sz="1200" b="1" dirty="0">
                <a:solidFill>
                  <a:srgbClr val="D9D9D9"/>
                </a:solidFill>
                <a:latin typeface="Arial"/>
                <a:cs typeface="Arial"/>
              </a:rPr>
              <a:t>Scale Up/Down</a:t>
            </a:r>
          </a:p>
        </p:txBody>
      </p:sp>
      <p:grpSp>
        <p:nvGrpSpPr>
          <p:cNvPr id="28" name="Group 27"/>
          <p:cNvGrpSpPr/>
          <p:nvPr/>
        </p:nvGrpSpPr>
        <p:grpSpPr>
          <a:xfrm>
            <a:off x="1123583" y="1702682"/>
            <a:ext cx="662621" cy="663615"/>
            <a:chOff x="1997667" y="627704"/>
            <a:chExt cx="879729" cy="881051"/>
          </a:xfrm>
          <a:solidFill>
            <a:schemeClr val="accent1"/>
          </a:solidFill>
        </p:grpSpPr>
        <p:sp>
          <p:nvSpPr>
            <p:cNvPr id="29" name="Oval 2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0" name="TextBox 29"/>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14</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31" name="Group 30"/>
          <p:cNvGrpSpPr/>
          <p:nvPr/>
        </p:nvGrpSpPr>
        <p:grpSpPr>
          <a:xfrm>
            <a:off x="1123583" y="3213394"/>
            <a:ext cx="662621" cy="663615"/>
            <a:chOff x="1997667" y="627704"/>
            <a:chExt cx="879729" cy="881051"/>
          </a:xfrm>
          <a:solidFill>
            <a:schemeClr val="accent1"/>
          </a:solidFill>
        </p:grpSpPr>
        <p:sp>
          <p:nvSpPr>
            <p:cNvPr id="32" name="Oval 3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3" name="TextBox 32"/>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a:solidFill>
                    <a:schemeClr val="bg1"/>
                  </a:solidFill>
                  <a:latin typeface="Arial"/>
                  <a:cs typeface="Arial"/>
                  <a:sym typeface="Helvetica Light"/>
                </a:rPr>
                <a:t>5</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34" name="Group 33"/>
          <p:cNvGrpSpPr/>
          <p:nvPr/>
        </p:nvGrpSpPr>
        <p:grpSpPr>
          <a:xfrm>
            <a:off x="2560521" y="3213394"/>
            <a:ext cx="662621" cy="663615"/>
            <a:chOff x="1997667" y="627704"/>
            <a:chExt cx="879729" cy="881051"/>
          </a:xfrm>
          <a:solidFill>
            <a:schemeClr val="accent1"/>
          </a:solidFill>
        </p:grpSpPr>
        <p:sp>
          <p:nvSpPr>
            <p:cNvPr id="35" name="Oval 3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6" name="TextBox 35"/>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21</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37" name="Group 36"/>
          <p:cNvGrpSpPr/>
          <p:nvPr/>
        </p:nvGrpSpPr>
        <p:grpSpPr>
          <a:xfrm>
            <a:off x="3997459" y="3213393"/>
            <a:ext cx="662621" cy="663615"/>
            <a:chOff x="1997667" y="627704"/>
            <a:chExt cx="879729" cy="881051"/>
          </a:xfrm>
          <a:solidFill>
            <a:schemeClr val="accent1"/>
          </a:solidFill>
        </p:grpSpPr>
        <p:sp>
          <p:nvSpPr>
            <p:cNvPr id="38" name="Oval 37"/>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39" name="TextBox 38"/>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15</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40" name="Group 39"/>
          <p:cNvGrpSpPr/>
          <p:nvPr/>
        </p:nvGrpSpPr>
        <p:grpSpPr>
          <a:xfrm>
            <a:off x="5404303" y="3213394"/>
            <a:ext cx="662621" cy="663615"/>
            <a:chOff x="1997667" y="627704"/>
            <a:chExt cx="879729" cy="881051"/>
          </a:xfrm>
          <a:solidFill>
            <a:schemeClr val="accent1"/>
          </a:solidFill>
        </p:grpSpPr>
        <p:sp>
          <p:nvSpPr>
            <p:cNvPr id="41" name="Oval 40"/>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42" name="TextBox 41"/>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10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43" name="Group 42"/>
          <p:cNvGrpSpPr/>
          <p:nvPr/>
        </p:nvGrpSpPr>
        <p:grpSpPr>
          <a:xfrm>
            <a:off x="6871335" y="3213394"/>
            <a:ext cx="662621" cy="663615"/>
            <a:chOff x="1997667" y="627704"/>
            <a:chExt cx="879729" cy="881051"/>
          </a:xfrm>
          <a:solidFill>
            <a:schemeClr val="accent1"/>
          </a:solidFill>
        </p:grpSpPr>
        <p:sp>
          <p:nvSpPr>
            <p:cNvPr id="44" name="Oval 43"/>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45" name="TextBox 44"/>
            <p:cNvSpPr txBox="1"/>
            <p:nvPr/>
          </p:nvSpPr>
          <p:spPr>
            <a:xfrm>
              <a:off x="2244244"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a:solidFill>
                    <a:schemeClr val="bg1"/>
                  </a:solidFill>
                  <a:latin typeface="Arial"/>
                  <a:cs typeface="Arial"/>
                  <a:sym typeface="Helvetica Light"/>
                </a:rPr>
                <a:t>3</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3" name="Group 2"/>
          <p:cNvGrpSpPr/>
          <p:nvPr/>
        </p:nvGrpSpPr>
        <p:grpSpPr>
          <a:xfrm>
            <a:off x="1123583" y="2034489"/>
            <a:ext cx="7838954" cy="2083908"/>
            <a:chOff x="1123583" y="2034489"/>
            <a:chExt cx="7838954" cy="2083908"/>
          </a:xfrm>
        </p:grpSpPr>
        <p:sp>
          <p:nvSpPr>
            <p:cNvPr id="27" name="Rectangle 26"/>
            <p:cNvSpPr/>
            <p:nvPr/>
          </p:nvSpPr>
          <p:spPr>
            <a:xfrm>
              <a:off x="7674698" y="3195067"/>
              <a:ext cx="1287839" cy="923330"/>
            </a:xfrm>
            <a:prstGeom prst="rect">
              <a:avLst/>
            </a:prstGeom>
          </p:spPr>
          <p:txBody>
            <a:bodyPr wrap="square">
              <a:spAutoFit/>
            </a:bodyPr>
            <a:lstStyle/>
            <a:p>
              <a:pPr defTabSz="825500" latinLnBrk="1" hangingPunct="0"/>
              <a:r>
                <a:rPr lang="en-US" b="1" dirty="0" smtClean="0">
                  <a:solidFill>
                    <a:schemeClr val="bg1">
                      <a:lumMod val="85000"/>
                    </a:schemeClr>
                  </a:solidFill>
                  <a:latin typeface="Arial"/>
                  <a:cs typeface="Arial"/>
                  <a:sym typeface="Helvetica Light"/>
                </a:rPr>
                <a:t>Nearly </a:t>
              </a:r>
              <a:br>
                <a:rPr lang="en-US" b="1" dirty="0" smtClean="0">
                  <a:solidFill>
                    <a:schemeClr val="bg1">
                      <a:lumMod val="85000"/>
                    </a:schemeClr>
                  </a:solidFill>
                  <a:latin typeface="Arial"/>
                  <a:cs typeface="Arial"/>
                  <a:sym typeface="Helvetica Light"/>
                </a:rPr>
              </a:br>
              <a:r>
                <a:rPr lang="en-US" b="1" dirty="0">
                  <a:solidFill>
                    <a:schemeClr val="bg1">
                      <a:lumMod val="85000"/>
                    </a:schemeClr>
                  </a:solidFill>
                  <a:latin typeface="Arial"/>
                  <a:cs typeface="Arial"/>
                  <a:sym typeface="Helvetica Light"/>
                </a:rPr>
                <a:t>3</a:t>
              </a:r>
              <a:r>
                <a:rPr lang="en-US" b="1" dirty="0" smtClean="0">
                  <a:solidFill>
                    <a:schemeClr val="bg1">
                      <a:lumMod val="85000"/>
                    </a:schemeClr>
                  </a:solidFill>
                  <a:latin typeface="Arial"/>
                  <a:cs typeface="Arial"/>
                  <a:sym typeface="Helvetica Light"/>
                </a:rPr>
                <a:t> months </a:t>
              </a:r>
              <a:br>
                <a:rPr lang="en-US" b="1" dirty="0" smtClean="0">
                  <a:solidFill>
                    <a:schemeClr val="bg1">
                      <a:lumMod val="85000"/>
                    </a:schemeClr>
                  </a:solidFill>
                  <a:latin typeface="Arial"/>
                  <a:cs typeface="Arial"/>
                  <a:sym typeface="Helvetica Light"/>
                </a:rPr>
              </a:br>
              <a:r>
                <a:rPr lang="en-US" b="1" dirty="0" smtClean="0">
                  <a:solidFill>
                    <a:schemeClr val="bg1">
                      <a:lumMod val="85000"/>
                    </a:schemeClr>
                  </a:solidFill>
                  <a:latin typeface="Arial"/>
                  <a:cs typeface="Arial"/>
                  <a:sym typeface="Helvetica Light"/>
                </a:rPr>
                <a:t>later</a:t>
              </a:r>
            </a:p>
          </p:txBody>
        </p:sp>
        <p:grpSp>
          <p:nvGrpSpPr>
            <p:cNvPr id="46" name="Group 45"/>
            <p:cNvGrpSpPr/>
            <p:nvPr/>
          </p:nvGrpSpPr>
          <p:grpSpPr>
            <a:xfrm>
              <a:off x="1123583" y="2034489"/>
              <a:ext cx="6410373" cy="1510713"/>
              <a:chOff x="962146" y="1843989"/>
              <a:chExt cx="6410373" cy="1510713"/>
            </a:xfrm>
          </p:grpSpPr>
          <p:cxnSp>
            <p:nvCxnSpPr>
              <p:cNvPr id="47" name="Straight Arrow Connector 46"/>
              <p:cNvCxnSpPr/>
              <p:nvPr/>
            </p:nvCxnSpPr>
            <p:spPr>
              <a:xfrm>
                <a:off x="1624767" y="1859178"/>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8" name="Elbow Connector 47"/>
              <p:cNvCxnSpPr>
                <a:stCxn id="15" idx="6"/>
                <a:endCxn id="32" idx="2"/>
              </p:cNvCxnSpPr>
              <p:nvPr/>
            </p:nvCxnSpPr>
            <p:spPr>
              <a:xfrm flipH="1">
                <a:off x="962146" y="1843990"/>
                <a:ext cx="6410373" cy="1510712"/>
              </a:xfrm>
              <a:prstGeom prst="bentConnector5">
                <a:avLst>
                  <a:gd name="adj1" fmla="val -3566"/>
                  <a:gd name="adj2" fmla="val 50000"/>
                  <a:gd name="adj3" fmla="val 103566"/>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9" name="Straight Arrow Connector 48"/>
              <p:cNvCxnSpPr/>
              <p:nvPr/>
            </p:nvCxnSpPr>
            <p:spPr>
              <a:xfrm>
                <a:off x="3061705" y="18439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0" name="Straight Arrow Connector 49"/>
              <p:cNvCxnSpPr/>
              <p:nvPr/>
            </p:nvCxnSpPr>
            <p:spPr>
              <a:xfrm>
                <a:off x="4498643" y="18439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1" name="Straight Arrow Connector 50"/>
              <p:cNvCxnSpPr/>
              <p:nvPr/>
            </p:nvCxnSpPr>
            <p:spPr>
              <a:xfrm>
                <a:off x="5935581" y="18439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2" name="Straight Arrow Connector 51"/>
              <p:cNvCxnSpPr/>
              <p:nvPr/>
            </p:nvCxnSpPr>
            <p:spPr>
              <a:xfrm>
                <a:off x="1624767"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3" name="Straight Arrow Connector 52"/>
              <p:cNvCxnSpPr/>
              <p:nvPr/>
            </p:nvCxnSpPr>
            <p:spPr>
              <a:xfrm>
                <a:off x="3061705"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4" name="Straight Arrow Connector 53"/>
              <p:cNvCxnSpPr/>
              <p:nvPr/>
            </p:nvCxnSpPr>
            <p:spPr>
              <a:xfrm>
                <a:off x="4498643"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5" name="Straight Arrow Connector 54"/>
              <p:cNvCxnSpPr/>
              <p:nvPr/>
            </p:nvCxnSpPr>
            <p:spPr>
              <a:xfrm>
                <a:off x="5935581" y="33547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grpSp>
      </p:grpSp>
      <p:sp>
        <p:nvSpPr>
          <p:cNvPr id="57" name="Rectangle 56"/>
          <p:cNvSpPr/>
          <p:nvPr/>
        </p:nvSpPr>
        <p:spPr>
          <a:xfrm>
            <a:off x="330495" y="1835480"/>
            <a:ext cx="847119" cy="369332"/>
          </a:xfrm>
          <a:prstGeom prst="rect">
            <a:avLst/>
          </a:prstGeom>
        </p:spPr>
        <p:txBody>
          <a:bodyPr wrap="square">
            <a:spAutoFit/>
          </a:bodyPr>
          <a:lstStyle/>
          <a:p>
            <a:pPr defTabSz="825500" latinLnBrk="1" hangingPunct="0"/>
            <a:r>
              <a:rPr lang="en-US" b="1" dirty="0" smtClean="0">
                <a:solidFill>
                  <a:srgbClr val="D9D9D9"/>
                </a:solidFill>
                <a:latin typeface="Arial"/>
                <a:cs typeface="Arial"/>
                <a:sym typeface="Helvetica Light"/>
              </a:rPr>
              <a:t>DAYS</a:t>
            </a:r>
          </a:p>
        </p:txBody>
      </p:sp>
      <p:sp>
        <p:nvSpPr>
          <p:cNvPr id="56" name="Rectangle 55"/>
          <p:cNvSpPr/>
          <p:nvPr/>
        </p:nvSpPr>
        <p:spPr>
          <a:xfrm>
            <a:off x="88078" y="160819"/>
            <a:ext cx="8706954" cy="523220"/>
          </a:xfrm>
          <a:prstGeom prst="rect">
            <a:avLst/>
          </a:prstGeom>
        </p:spPr>
        <p:txBody>
          <a:bodyPr wrap="square">
            <a:spAutoFit/>
          </a:bodyPr>
          <a:lstStyle/>
          <a:p>
            <a:r>
              <a:rPr lang="en-US" sz="2800" b="1" dirty="0" smtClean="0">
                <a:solidFill>
                  <a:schemeClr val="bg1">
                    <a:lumMod val="85000"/>
                  </a:schemeClr>
                </a:solidFill>
                <a:ea typeface="+mj-ea"/>
                <a:cs typeface="Arial"/>
              </a:rPr>
              <a:t>IT Ops Spends </a:t>
            </a:r>
            <a:r>
              <a:rPr lang="en-US" sz="2800" b="1" dirty="0">
                <a:solidFill>
                  <a:srgbClr val="F2F2F2"/>
                </a:solidFill>
                <a:ea typeface="+mj-ea"/>
                <a:cs typeface="Arial"/>
              </a:rPr>
              <a:t>T</a:t>
            </a:r>
            <a:r>
              <a:rPr lang="en-US" sz="2800" b="1" dirty="0" smtClean="0">
                <a:solidFill>
                  <a:srgbClr val="F2F2F2"/>
                </a:solidFill>
                <a:ea typeface="+mj-ea"/>
                <a:cs typeface="Arial"/>
              </a:rPr>
              <a:t>ime</a:t>
            </a:r>
            <a:r>
              <a:rPr lang="en-US" sz="2800" b="1" dirty="0" smtClean="0">
                <a:solidFill>
                  <a:schemeClr val="accent2"/>
                </a:solidFill>
                <a:ea typeface="+mj-ea"/>
                <a:cs typeface="Arial"/>
              </a:rPr>
              <a:t> </a:t>
            </a:r>
            <a:r>
              <a:rPr lang="en-US" sz="2800" b="1" dirty="0">
                <a:solidFill>
                  <a:schemeClr val="accent2"/>
                </a:solidFill>
                <a:ea typeface="+mj-ea"/>
                <a:cs typeface="Arial"/>
              </a:rPr>
              <a:t>B</a:t>
            </a:r>
            <a:r>
              <a:rPr lang="en-US" sz="2800" b="1" dirty="0" smtClean="0">
                <a:solidFill>
                  <a:schemeClr val="accent2"/>
                </a:solidFill>
                <a:ea typeface="+mj-ea"/>
                <a:cs typeface="Arial"/>
              </a:rPr>
              <a:t>uilding </a:t>
            </a:r>
            <a:r>
              <a:rPr lang="en-US" sz="2800" b="1" dirty="0">
                <a:solidFill>
                  <a:schemeClr val="accent2"/>
                </a:solidFill>
                <a:ea typeface="+mj-ea"/>
                <a:cs typeface="Arial"/>
              </a:rPr>
              <a:t>S</a:t>
            </a:r>
            <a:r>
              <a:rPr lang="en-US" sz="2800" b="1" dirty="0" smtClean="0">
                <a:solidFill>
                  <a:schemeClr val="accent2"/>
                </a:solidFill>
                <a:ea typeface="+mj-ea"/>
                <a:cs typeface="Arial"/>
              </a:rPr>
              <a:t>nowflakes</a:t>
            </a:r>
            <a:endParaRPr lang="en-US" dirty="0">
              <a:solidFill>
                <a:schemeClr val="accent2"/>
              </a:solidFill>
            </a:endParaRPr>
          </a:p>
        </p:txBody>
      </p:sp>
      <p:grpSp>
        <p:nvGrpSpPr>
          <p:cNvPr id="61" name="Group 60"/>
          <p:cNvGrpSpPr/>
          <p:nvPr/>
        </p:nvGrpSpPr>
        <p:grpSpPr>
          <a:xfrm>
            <a:off x="1127321" y="1702682"/>
            <a:ext cx="662621" cy="663615"/>
            <a:chOff x="1997667" y="627704"/>
            <a:chExt cx="879729" cy="881051"/>
          </a:xfrm>
          <a:solidFill>
            <a:schemeClr val="accent1"/>
          </a:solidFill>
        </p:grpSpPr>
        <p:sp>
          <p:nvSpPr>
            <p:cNvPr id="62" name="Oval 6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63" name="TextBox 62"/>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64" name="Group 63"/>
          <p:cNvGrpSpPr/>
          <p:nvPr/>
        </p:nvGrpSpPr>
        <p:grpSpPr>
          <a:xfrm>
            <a:off x="2560521" y="1702681"/>
            <a:ext cx="662621" cy="663615"/>
            <a:chOff x="1997667" y="627704"/>
            <a:chExt cx="879729" cy="881051"/>
          </a:xfrm>
          <a:solidFill>
            <a:schemeClr val="accent1"/>
          </a:solidFill>
        </p:grpSpPr>
        <p:sp>
          <p:nvSpPr>
            <p:cNvPr id="65" name="Oval 6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66" name="TextBox 65"/>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67" name="Group 66"/>
          <p:cNvGrpSpPr/>
          <p:nvPr/>
        </p:nvGrpSpPr>
        <p:grpSpPr>
          <a:xfrm>
            <a:off x="3986804" y="1702682"/>
            <a:ext cx="662621" cy="663615"/>
            <a:chOff x="1997667" y="627704"/>
            <a:chExt cx="879729" cy="881051"/>
          </a:xfrm>
          <a:solidFill>
            <a:schemeClr val="accent1"/>
          </a:solidFill>
        </p:grpSpPr>
        <p:sp>
          <p:nvSpPr>
            <p:cNvPr id="68" name="Oval 67"/>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69" name="TextBox 68"/>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70" name="Group 69"/>
          <p:cNvGrpSpPr/>
          <p:nvPr/>
        </p:nvGrpSpPr>
        <p:grpSpPr>
          <a:xfrm>
            <a:off x="5427559" y="1711147"/>
            <a:ext cx="662621" cy="663615"/>
            <a:chOff x="1997667" y="627704"/>
            <a:chExt cx="879729" cy="881051"/>
          </a:xfrm>
          <a:solidFill>
            <a:schemeClr val="accent1"/>
          </a:solidFill>
        </p:grpSpPr>
        <p:sp>
          <p:nvSpPr>
            <p:cNvPr id="71" name="Oval 70"/>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2" name="TextBox 71"/>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73" name="Group 72"/>
          <p:cNvGrpSpPr/>
          <p:nvPr/>
        </p:nvGrpSpPr>
        <p:grpSpPr>
          <a:xfrm>
            <a:off x="6871335" y="1702681"/>
            <a:ext cx="662621" cy="663615"/>
            <a:chOff x="1997667" y="627704"/>
            <a:chExt cx="879729" cy="881051"/>
          </a:xfrm>
          <a:solidFill>
            <a:schemeClr val="accent1"/>
          </a:solidFill>
        </p:grpSpPr>
        <p:sp>
          <p:nvSpPr>
            <p:cNvPr id="74" name="Oval 73"/>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5" name="TextBox 74"/>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76" name="Group 75"/>
          <p:cNvGrpSpPr/>
          <p:nvPr/>
        </p:nvGrpSpPr>
        <p:grpSpPr>
          <a:xfrm>
            <a:off x="1123583" y="3202476"/>
            <a:ext cx="662621" cy="663615"/>
            <a:chOff x="1997667" y="627704"/>
            <a:chExt cx="879729" cy="881051"/>
          </a:xfrm>
          <a:solidFill>
            <a:schemeClr val="accent1"/>
          </a:solidFill>
        </p:grpSpPr>
        <p:sp>
          <p:nvSpPr>
            <p:cNvPr id="77" name="Oval 76"/>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78" name="TextBox 77"/>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bg1"/>
                  </a:solidFill>
                  <a:effectLst/>
                  <a:uFillTx/>
                  <a:latin typeface="Arial"/>
                  <a:ea typeface="+mn-ea"/>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85" name="Group 84"/>
          <p:cNvGrpSpPr/>
          <p:nvPr/>
        </p:nvGrpSpPr>
        <p:grpSpPr>
          <a:xfrm>
            <a:off x="5404303" y="3218092"/>
            <a:ext cx="701614" cy="663615"/>
            <a:chOff x="1960227" y="627704"/>
            <a:chExt cx="931498" cy="881051"/>
          </a:xfrm>
          <a:solidFill>
            <a:schemeClr val="accent1"/>
          </a:solidFill>
        </p:grpSpPr>
        <p:sp>
          <p:nvSpPr>
            <p:cNvPr id="86" name="Oval 85"/>
            <p:cNvSpPr/>
            <p:nvPr/>
          </p:nvSpPr>
          <p:spPr>
            <a:xfrm>
              <a:off x="1997667" y="627704"/>
              <a:ext cx="879729" cy="881051"/>
            </a:xfrm>
            <a:prstGeom prst="ellipse">
              <a:avLst/>
            </a:prstGeom>
            <a:solidFill>
              <a:schemeClr val="accent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87" name="TextBox 86"/>
            <p:cNvSpPr txBox="1"/>
            <p:nvPr/>
          </p:nvSpPr>
          <p:spPr>
            <a:xfrm>
              <a:off x="1960227" y="729102"/>
              <a:ext cx="931498"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0.02</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88" name="Group 87"/>
          <p:cNvGrpSpPr/>
          <p:nvPr/>
        </p:nvGrpSpPr>
        <p:grpSpPr>
          <a:xfrm>
            <a:off x="6871335" y="3206323"/>
            <a:ext cx="662621" cy="663615"/>
            <a:chOff x="1997667" y="627704"/>
            <a:chExt cx="879729" cy="881051"/>
          </a:xfrm>
          <a:solidFill>
            <a:schemeClr val="accent1"/>
          </a:solidFill>
        </p:grpSpPr>
        <p:sp>
          <p:nvSpPr>
            <p:cNvPr id="89" name="Oval 8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0" name="TextBox 89"/>
            <p:cNvSpPr txBox="1"/>
            <p:nvPr/>
          </p:nvSpPr>
          <p:spPr>
            <a:xfrm>
              <a:off x="2244245" y="729102"/>
              <a:ext cx="363462" cy="626552"/>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a:solidFill>
                    <a:schemeClr val="bg1"/>
                  </a:solidFill>
                  <a:latin typeface="Arial"/>
                  <a:cs typeface="Arial"/>
                  <a:sym typeface="Helvetica Light"/>
                </a:rPr>
                <a:t>0</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91" name="Group 90"/>
          <p:cNvGrpSpPr/>
          <p:nvPr/>
        </p:nvGrpSpPr>
        <p:grpSpPr>
          <a:xfrm>
            <a:off x="2568001" y="3202476"/>
            <a:ext cx="662621" cy="663615"/>
            <a:chOff x="1997667" y="627704"/>
            <a:chExt cx="879729" cy="881051"/>
          </a:xfrm>
          <a:solidFill>
            <a:srgbClr val="FF6600"/>
          </a:solidFill>
        </p:grpSpPr>
        <p:sp>
          <p:nvSpPr>
            <p:cNvPr id="92" name="Oval 91"/>
            <p:cNvSpPr/>
            <p:nvPr/>
          </p:nvSpPr>
          <p:spPr>
            <a:xfrm>
              <a:off x="1997667" y="627704"/>
              <a:ext cx="879729" cy="881051"/>
            </a:xfrm>
            <a:prstGeom prst="ellipse">
              <a:avLst/>
            </a:prstGeom>
            <a:grpFill/>
            <a:ln w="12700" cap="flat">
              <a:solidFill>
                <a:srgbClr val="FFFFF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3" name="TextBox 92"/>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21</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94" name="Group 93"/>
          <p:cNvGrpSpPr/>
          <p:nvPr/>
        </p:nvGrpSpPr>
        <p:grpSpPr>
          <a:xfrm>
            <a:off x="3994249" y="3213393"/>
            <a:ext cx="662621" cy="663615"/>
            <a:chOff x="1997667" y="627704"/>
            <a:chExt cx="879729" cy="881051"/>
          </a:xfrm>
          <a:solidFill>
            <a:schemeClr val="accent1"/>
          </a:solidFill>
        </p:grpSpPr>
        <p:sp>
          <p:nvSpPr>
            <p:cNvPr id="95" name="Oval 94"/>
            <p:cNvSpPr/>
            <p:nvPr/>
          </p:nvSpPr>
          <p:spPr>
            <a:xfrm>
              <a:off x="1997667" y="627704"/>
              <a:ext cx="879729" cy="881051"/>
            </a:xfrm>
            <a:prstGeom prst="ellipse">
              <a:avLst/>
            </a:prstGeom>
            <a:solidFill>
              <a:srgbClr val="FF6600"/>
            </a:solidFill>
            <a:ln w="12700" cap="flat">
              <a:solidFill>
                <a:srgbClr val="FFFFF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6" name="TextBox 95"/>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15</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97" name="Group 96"/>
          <p:cNvGrpSpPr/>
          <p:nvPr/>
        </p:nvGrpSpPr>
        <p:grpSpPr>
          <a:xfrm>
            <a:off x="5399359" y="3218092"/>
            <a:ext cx="701614" cy="663615"/>
            <a:chOff x="1960227" y="627704"/>
            <a:chExt cx="931498" cy="881051"/>
          </a:xfrm>
          <a:solidFill>
            <a:schemeClr val="accent1"/>
          </a:solidFill>
        </p:grpSpPr>
        <p:sp>
          <p:nvSpPr>
            <p:cNvPr id="98" name="Oval 97"/>
            <p:cNvSpPr/>
            <p:nvPr/>
          </p:nvSpPr>
          <p:spPr>
            <a:xfrm>
              <a:off x="1997667" y="627704"/>
              <a:ext cx="879729" cy="881051"/>
            </a:xfrm>
            <a:prstGeom prst="ellipse">
              <a:avLst/>
            </a:prstGeom>
            <a:solidFill>
              <a:srgbClr val="FF6600"/>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sp>
          <p:nvSpPr>
            <p:cNvPr id="99" name="TextBox 98"/>
            <p:cNvSpPr txBox="1"/>
            <p:nvPr/>
          </p:nvSpPr>
          <p:spPr>
            <a:xfrm>
              <a:off x="1960227" y="729102"/>
              <a:ext cx="931498"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2400" b="1" dirty="0" smtClean="0">
                  <a:solidFill>
                    <a:schemeClr val="bg1"/>
                  </a:solidFill>
                  <a:latin typeface="Arial"/>
                  <a:cs typeface="Arial"/>
                  <a:sym typeface="Helvetica Light"/>
                </a:rPr>
                <a:t>0.25</a:t>
              </a:r>
              <a:endParaRPr kumimoji="0" lang="en-US" sz="2400" b="1" i="0" u="none" strike="noStrike" cap="none" spc="0" normalizeH="0" baseline="0" dirty="0">
                <a:ln>
                  <a:noFill/>
                </a:ln>
                <a:solidFill>
                  <a:schemeClr val="bg1"/>
                </a:solidFill>
                <a:effectLst/>
                <a:uFillTx/>
                <a:latin typeface="Arial"/>
                <a:ea typeface="+mn-ea"/>
                <a:cs typeface="Arial"/>
                <a:sym typeface="Helvetica Light"/>
              </a:endParaRPr>
            </a:p>
          </p:txBody>
        </p:sp>
      </p:grpSp>
      <p:grpSp>
        <p:nvGrpSpPr>
          <p:cNvPr id="119" name="Group 118"/>
          <p:cNvGrpSpPr/>
          <p:nvPr/>
        </p:nvGrpSpPr>
        <p:grpSpPr>
          <a:xfrm>
            <a:off x="2899312" y="4384038"/>
            <a:ext cx="2871568" cy="340362"/>
            <a:chOff x="2899312" y="4384038"/>
            <a:chExt cx="2871568" cy="340362"/>
          </a:xfrm>
        </p:grpSpPr>
        <p:cxnSp>
          <p:nvCxnSpPr>
            <p:cNvPr id="109" name="Straight Arrow Connector 108"/>
            <p:cNvCxnSpPr/>
            <p:nvPr/>
          </p:nvCxnSpPr>
          <p:spPr>
            <a:xfrm flipV="1">
              <a:off x="2899312" y="4384038"/>
              <a:ext cx="0" cy="340362"/>
            </a:xfrm>
            <a:prstGeom prst="straightConnector1">
              <a:avLst/>
            </a:prstGeom>
            <a:noFill/>
            <a:ln w="25400" cap="flat">
              <a:solidFill>
                <a:schemeClr val="bg1"/>
              </a:solidFill>
              <a:prstDash val="solid"/>
              <a:miter lim="400000"/>
              <a:tailEnd type="arrow"/>
            </a:ln>
            <a:effectLst/>
          </p:spPr>
          <p:style>
            <a:lnRef idx="0">
              <a:scrgbClr r="0" g="0" b="0"/>
            </a:lnRef>
            <a:fillRef idx="0">
              <a:scrgbClr r="0" g="0" b="0"/>
            </a:fillRef>
            <a:effectRef idx="0">
              <a:scrgbClr r="0" g="0" b="0"/>
            </a:effectRef>
            <a:fontRef idx="none"/>
          </p:style>
        </p:cxnSp>
        <p:cxnSp>
          <p:nvCxnSpPr>
            <p:cNvPr id="116" name="Straight Arrow Connector 115"/>
            <p:cNvCxnSpPr/>
            <p:nvPr/>
          </p:nvCxnSpPr>
          <p:spPr>
            <a:xfrm>
              <a:off x="2899312" y="4724400"/>
              <a:ext cx="2871568" cy="0"/>
            </a:xfrm>
            <a:prstGeom prst="straightConnector1">
              <a:avLst/>
            </a:prstGeom>
            <a:noFill/>
            <a:ln w="25400" cap="flat">
              <a:solidFill>
                <a:schemeClr val="bg1"/>
              </a:solidFill>
              <a:prstDash val="solid"/>
              <a:miter lim="400000"/>
              <a:headEnd type="none"/>
              <a:tailEnd type="none"/>
            </a:ln>
            <a:effectLst/>
          </p:spPr>
          <p:style>
            <a:lnRef idx="0">
              <a:scrgbClr r="0" g="0" b="0"/>
            </a:lnRef>
            <a:fillRef idx="0">
              <a:scrgbClr r="0" g="0" b="0"/>
            </a:fillRef>
            <a:effectRef idx="0">
              <a:scrgbClr r="0" g="0" b="0"/>
            </a:effectRef>
            <a:fontRef idx="none"/>
          </p:style>
        </p:cxnSp>
        <p:cxnSp>
          <p:nvCxnSpPr>
            <p:cNvPr id="118" name="Straight Arrow Connector 117"/>
            <p:cNvCxnSpPr/>
            <p:nvPr/>
          </p:nvCxnSpPr>
          <p:spPr>
            <a:xfrm flipV="1">
              <a:off x="5770880" y="4384038"/>
              <a:ext cx="0" cy="340362"/>
            </a:xfrm>
            <a:prstGeom prst="straightConnector1">
              <a:avLst/>
            </a:prstGeom>
            <a:noFill/>
            <a:ln w="25400" cap="flat">
              <a:solidFill>
                <a:schemeClr val="bg1"/>
              </a:solidFill>
              <a:prstDash val="solid"/>
              <a:miter lim="400000"/>
              <a:headEnd type="none"/>
              <a:tailEnd type="none"/>
            </a:ln>
            <a:effectLst/>
          </p:spPr>
          <p:style>
            <a:lnRef idx="0">
              <a:scrgbClr r="0" g="0" b="0"/>
            </a:lnRef>
            <a:fillRef idx="0">
              <a:scrgbClr r="0" g="0" b="0"/>
            </a:fillRef>
            <a:effectRef idx="0">
              <a:scrgbClr r="0" g="0" b="0"/>
            </a:effectRef>
            <a:fontRef idx="none"/>
          </p:style>
        </p:cxnSp>
      </p:grpSp>
      <p:sp>
        <p:nvSpPr>
          <p:cNvPr id="120" name="TextBox 119"/>
          <p:cNvSpPr txBox="1"/>
          <p:nvPr/>
        </p:nvSpPr>
        <p:spPr>
          <a:xfrm>
            <a:off x="3105594" y="4724400"/>
            <a:ext cx="2732343" cy="369332"/>
          </a:xfrm>
          <a:prstGeom prst="rect">
            <a:avLst/>
          </a:prstGeom>
          <a:noFill/>
        </p:spPr>
        <p:txBody>
          <a:bodyPr wrap="square" rtlCol="0">
            <a:spAutoFit/>
          </a:bodyPr>
          <a:lstStyle/>
          <a:p>
            <a:r>
              <a:rPr lang="en-US" dirty="0" smtClean="0">
                <a:solidFill>
                  <a:schemeClr val="bg1">
                    <a:lumMod val="95000"/>
                  </a:schemeClr>
                </a:solidFill>
              </a:rPr>
              <a:t>Need to Innovate Here</a:t>
            </a:r>
            <a:endParaRPr lang="en-US" dirty="0">
              <a:solidFill>
                <a:schemeClr val="bg1">
                  <a:lumMod val="95000"/>
                </a:schemeClr>
              </a:solidFill>
            </a:endParaRPr>
          </a:p>
        </p:txBody>
      </p:sp>
      <p:sp>
        <p:nvSpPr>
          <p:cNvPr id="100" name="Rectangle 99"/>
          <p:cNvSpPr/>
          <p:nvPr/>
        </p:nvSpPr>
        <p:spPr>
          <a:xfrm>
            <a:off x="103469" y="160819"/>
            <a:ext cx="8706954" cy="523220"/>
          </a:xfrm>
          <a:prstGeom prst="rect">
            <a:avLst/>
          </a:prstGeom>
          <a:solidFill>
            <a:srgbClr val="17232A"/>
          </a:solidFill>
        </p:spPr>
        <p:txBody>
          <a:bodyPr wrap="square">
            <a:spAutoFit/>
          </a:bodyPr>
          <a:lstStyle/>
          <a:p>
            <a:r>
              <a:rPr lang="en-US" sz="2800" b="1" dirty="0" smtClean="0">
                <a:solidFill>
                  <a:schemeClr val="bg1">
                    <a:lumMod val="85000"/>
                  </a:schemeClr>
                </a:solidFill>
                <a:ea typeface="+mj-ea"/>
                <a:cs typeface="Arial"/>
              </a:rPr>
              <a:t>IT Operations on a </a:t>
            </a:r>
            <a:r>
              <a:rPr lang="en-US" sz="2800" b="1" dirty="0" smtClean="0">
                <a:solidFill>
                  <a:srgbClr val="008774"/>
                </a:solidFill>
                <a:ea typeface="+mj-ea"/>
                <a:cs typeface="Arial"/>
              </a:rPr>
              <a:t>Cloud Native Platform</a:t>
            </a:r>
            <a:endParaRPr lang="en-US" dirty="0">
              <a:solidFill>
                <a:srgbClr val="008774"/>
              </a:solidFill>
            </a:endParaRPr>
          </a:p>
        </p:txBody>
      </p:sp>
      <p:cxnSp>
        <p:nvCxnSpPr>
          <p:cNvPr id="101" name="Straight Arrow Connector 100"/>
          <p:cNvCxnSpPr/>
          <p:nvPr/>
        </p:nvCxnSpPr>
        <p:spPr>
          <a:xfrm>
            <a:off x="3223142" y="355509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102" name="Straight Arrow Connector 101"/>
          <p:cNvCxnSpPr/>
          <p:nvPr/>
        </p:nvCxnSpPr>
        <p:spPr>
          <a:xfrm>
            <a:off x="4660080" y="355509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103" name="Straight Arrow Connector 102"/>
          <p:cNvCxnSpPr/>
          <p:nvPr/>
        </p:nvCxnSpPr>
        <p:spPr>
          <a:xfrm>
            <a:off x="6097018" y="355509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sp>
        <p:nvSpPr>
          <p:cNvPr id="104" name="Rectangle 103"/>
          <p:cNvSpPr/>
          <p:nvPr/>
        </p:nvSpPr>
        <p:spPr>
          <a:xfrm>
            <a:off x="7674698" y="3195067"/>
            <a:ext cx="1287839" cy="923330"/>
          </a:xfrm>
          <a:prstGeom prst="rect">
            <a:avLst/>
          </a:prstGeom>
        </p:spPr>
        <p:txBody>
          <a:bodyPr wrap="square">
            <a:spAutoFit/>
          </a:bodyPr>
          <a:lstStyle/>
          <a:p>
            <a:pPr defTabSz="825500" latinLnBrk="1" hangingPunct="0"/>
            <a:r>
              <a:rPr lang="en-US" b="1" dirty="0" smtClean="0">
                <a:solidFill>
                  <a:schemeClr val="bg1">
                    <a:lumMod val="85000"/>
                  </a:schemeClr>
                </a:solidFill>
                <a:latin typeface="Arial"/>
                <a:cs typeface="Arial"/>
                <a:sym typeface="Helvetica Light"/>
              </a:rPr>
              <a:t>MVP in </a:t>
            </a:r>
          </a:p>
          <a:p>
            <a:pPr defTabSz="825500" latinLnBrk="1" hangingPunct="0"/>
            <a:r>
              <a:rPr lang="en-US" b="1" dirty="0" smtClean="0">
                <a:solidFill>
                  <a:schemeClr val="bg1">
                    <a:lumMod val="85000"/>
                  </a:schemeClr>
                </a:solidFill>
                <a:latin typeface="Arial"/>
                <a:cs typeface="Arial"/>
                <a:sym typeface="Helvetica Light"/>
              </a:rPr>
              <a:t>about a </a:t>
            </a:r>
          </a:p>
          <a:p>
            <a:pPr defTabSz="825500" latinLnBrk="1" hangingPunct="0"/>
            <a:r>
              <a:rPr lang="en-US" b="1" dirty="0" smtClean="0">
                <a:solidFill>
                  <a:schemeClr val="bg1">
                    <a:lumMod val="85000"/>
                  </a:schemeClr>
                </a:solidFill>
                <a:latin typeface="Arial"/>
                <a:cs typeface="Arial"/>
                <a:sym typeface="Helvetica Light"/>
              </a:rPr>
              <a:t>month</a:t>
            </a:r>
          </a:p>
        </p:txBody>
      </p:sp>
    </p:spTree>
    <p:extLst>
      <p:ext uri="{BB962C8B-B14F-4D97-AF65-F5344CB8AC3E}">
        <p14:creationId xmlns:p14="http://schemas.microsoft.com/office/powerpoint/2010/main" val="1786004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dissolve">
                                      <p:cBhvr>
                                        <p:cTn id="7" dur="500"/>
                                        <p:tgtEl>
                                          <p:spTgt spid="10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dissolve">
                                      <p:cBhvr>
                                        <p:cTn id="11" dur="500"/>
                                        <p:tgtEl>
                                          <p:spTgt spid="6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dissolve">
                                      <p:cBhvr>
                                        <p:cTn id="15" dur="500"/>
                                        <p:tgtEl>
                                          <p:spTgt spid="64"/>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dissolve">
                                      <p:cBhvr>
                                        <p:cTn id="19" dur="500"/>
                                        <p:tgtEl>
                                          <p:spTgt spid="67"/>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dissolve">
                                      <p:cBhvr>
                                        <p:cTn id="23" dur="500"/>
                                        <p:tgtEl>
                                          <p:spTgt spid="70"/>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dissolve">
                                      <p:cBhvr>
                                        <p:cTn id="27" dur="500"/>
                                        <p:tgtEl>
                                          <p:spTgt spid="73"/>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dissolve">
                                      <p:cBhvr>
                                        <p:cTn id="31" dur="500"/>
                                        <p:tgtEl>
                                          <p:spTgt spid="76"/>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dissolve">
                                      <p:cBhvr>
                                        <p:cTn id="35" dur="500"/>
                                        <p:tgtEl>
                                          <p:spTgt spid="85"/>
                                        </p:tgtEl>
                                      </p:cBhvr>
                                    </p:animEffect>
                                  </p:childTnLst>
                                </p:cTn>
                              </p:par>
                            </p:childTnLst>
                          </p:cTn>
                        </p:par>
                        <p:par>
                          <p:cTn id="36" fill="hold">
                            <p:stCondLst>
                              <p:cond delay="4000"/>
                            </p:stCondLst>
                            <p:childTnLst>
                              <p:par>
                                <p:cTn id="37" presetID="9" presetClass="entr" presetSubtype="0" fill="hold" nodeType="after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dissolve">
                                      <p:cBhvr>
                                        <p:cTn id="39" dur="500"/>
                                        <p:tgtEl>
                                          <p:spTgt spid="88"/>
                                        </p:tgtEl>
                                      </p:cBhvr>
                                    </p:animEffect>
                                  </p:childTnLst>
                                </p:cTn>
                              </p:par>
                            </p:childTnLst>
                          </p:cTn>
                        </p:par>
                        <p:par>
                          <p:cTn id="40" fill="hold">
                            <p:stCondLst>
                              <p:cond delay="4500"/>
                            </p:stCondLst>
                            <p:childTnLst>
                              <p:par>
                                <p:cTn id="41" presetID="9" presetClass="entr" presetSubtype="0" fill="hold" nodeType="after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dissolve">
                                      <p:cBhvr>
                                        <p:cTn id="43" dur="500"/>
                                        <p:tgtEl>
                                          <p:spTgt spid="97"/>
                                        </p:tgtEl>
                                      </p:cBhvr>
                                    </p:animEffect>
                                  </p:childTnLst>
                                </p:cTn>
                              </p:par>
                              <p:par>
                                <p:cTn id="44" presetID="9" presetClass="entr" presetSubtype="0" fill="hold" nodeType="withEffect">
                                  <p:stCondLst>
                                    <p:cond delay="0"/>
                                  </p:stCondLst>
                                  <p:childTnLst>
                                    <p:set>
                                      <p:cBhvr>
                                        <p:cTn id="45" dur="1" fill="hold">
                                          <p:stCondLst>
                                            <p:cond delay="0"/>
                                          </p:stCondLst>
                                        </p:cTn>
                                        <p:tgtEl>
                                          <p:spTgt spid="94"/>
                                        </p:tgtEl>
                                        <p:attrNameLst>
                                          <p:attrName>style.visibility</p:attrName>
                                        </p:attrNameLst>
                                      </p:cBhvr>
                                      <p:to>
                                        <p:strVal val="visible"/>
                                      </p:to>
                                    </p:set>
                                    <p:animEffect transition="in" filter="dissolve">
                                      <p:cBhvr>
                                        <p:cTn id="46" dur="500"/>
                                        <p:tgtEl>
                                          <p:spTgt spid="94"/>
                                        </p:tgtEl>
                                      </p:cBhvr>
                                    </p:animEffect>
                                  </p:childTnLst>
                                </p:cTn>
                              </p:par>
                              <p:par>
                                <p:cTn id="47" presetID="9" presetClass="entr" presetSubtype="0" fill="hold" nodeType="withEffect">
                                  <p:stCondLst>
                                    <p:cond delay="0"/>
                                  </p:stCondLst>
                                  <p:childTnLst>
                                    <p:set>
                                      <p:cBhvr>
                                        <p:cTn id="48" dur="1" fill="hold">
                                          <p:stCondLst>
                                            <p:cond delay="0"/>
                                          </p:stCondLst>
                                        </p:cTn>
                                        <p:tgtEl>
                                          <p:spTgt spid="91"/>
                                        </p:tgtEl>
                                        <p:attrNameLst>
                                          <p:attrName>style.visibility</p:attrName>
                                        </p:attrNameLst>
                                      </p:cBhvr>
                                      <p:to>
                                        <p:strVal val="visible"/>
                                      </p:to>
                                    </p:set>
                                    <p:animEffect transition="in" filter="dissolve">
                                      <p:cBhvr>
                                        <p:cTn id="49" dur="500"/>
                                        <p:tgtEl>
                                          <p:spTgt spid="91"/>
                                        </p:tgtEl>
                                      </p:cBhvr>
                                    </p:animEffect>
                                  </p:childTnLst>
                                </p:cTn>
                              </p:par>
                              <p:par>
                                <p:cTn id="50" presetID="21" presetClass="entr" presetSubtype="1" fill="hold"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wheel(1)">
                                      <p:cBhvr>
                                        <p:cTn id="52" dur="2000"/>
                                        <p:tgtEl>
                                          <p:spTgt spid="119"/>
                                        </p:tgtEl>
                                      </p:cBhvr>
                                    </p:animEffect>
                                  </p:childTnLst>
                                </p:cTn>
                              </p:par>
                              <p:par>
                                <p:cTn id="53" presetID="1" presetClass="entr" presetSubtype="0" fill="hold" grpId="0" nodeType="withEffect">
                                  <p:stCondLst>
                                    <p:cond delay="0"/>
                                  </p:stCondLst>
                                  <p:childTnLst>
                                    <p:set>
                                      <p:cBhvr>
                                        <p:cTn id="54" dur="1" fill="hold">
                                          <p:stCondLst>
                                            <p:cond delay="0"/>
                                          </p:stCondLst>
                                        </p:cTn>
                                        <p:tgtEl>
                                          <p:spTgt spid="120"/>
                                        </p:tgtEl>
                                        <p:attrNameLst>
                                          <p:attrName>style.visibility</p:attrName>
                                        </p:attrNameLst>
                                      </p:cBhvr>
                                      <p:to>
                                        <p:strVal val="visible"/>
                                      </p:to>
                                    </p:set>
                                  </p:childTnLst>
                                </p:cTn>
                              </p:par>
                            </p:childTnLst>
                          </p:cTn>
                        </p:par>
                        <p:par>
                          <p:cTn id="55" fill="hold">
                            <p:stCondLst>
                              <p:cond delay="6500"/>
                            </p:stCondLst>
                            <p:childTnLst>
                              <p:par>
                                <p:cTn id="56" presetID="9" presetClass="exit" presetSubtype="0" fill="hold" nodeType="afterEffect">
                                  <p:stCondLst>
                                    <p:cond delay="0"/>
                                  </p:stCondLst>
                                  <p:childTnLst>
                                    <p:animEffect transition="out" filter="dissolve">
                                      <p:cBhvr>
                                        <p:cTn id="57" dur="500"/>
                                        <p:tgtEl>
                                          <p:spTgt spid="3"/>
                                        </p:tgtEl>
                                      </p:cBhvr>
                                    </p:animEffect>
                                    <p:set>
                                      <p:cBhvr>
                                        <p:cTn id="58" dur="1" fill="hold">
                                          <p:stCondLst>
                                            <p:cond delay="499"/>
                                          </p:stCondLst>
                                        </p:cTn>
                                        <p:tgtEl>
                                          <p:spTgt spid="3"/>
                                        </p:tgtEl>
                                        <p:attrNameLst>
                                          <p:attrName>style.visibility</p:attrName>
                                        </p:attrNameLst>
                                      </p:cBhvr>
                                      <p:to>
                                        <p:strVal val="hidden"/>
                                      </p:to>
                                    </p:set>
                                  </p:childTnLst>
                                </p:cTn>
                              </p:par>
                              <p:par>
                                <p:cTn id="59" presetID="9" presetClass="entr" presetSubtype="0" fill="hold" grpId="0" nodeType="withEffect">
                                  <p:stCondLst>
                                    <p:cond delay="0"/>
                                  </p:stCondLst>
                                  <p:childTnLst>
                                    <p:set>
                                      <p:cBhvr>
                                        <p:cTn id="60" dur="1" fill="hold">
                                          <p:stCondLst>
                                            <p:cond delay="0"/>
                                          </p:stCondLst>
                                        </p:cTn>
                                        <p:tgtEl>
                                          <p:spTgt spid="104"/>
                                        </p:tgtEl>
                                        <p:attrNameLst>
                                          <p:attrName>style.visibility</p:attrName>
                                        </p:attrNameLst>
                                      </p:cBhvr>
                                      <p:to>
                                        <p:strVal val="visible"/>
                                      </p:to>
                                    </p:set>
                                    <p:animEffect transition="in" filter="dissolve">
                                      <p:cBhvr>
                                        <p:cTn id="61"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00" grpId="0" animBg="1"/>
      <p:bldP spid="10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rgbClr val="D9D9D9"/>
                </a:solidFill>
              </a:rPr>
              <a:t>Software </a:t>
            </a:r>
            <a:r>
              <a:rPr lang="en-US" sz="3200" dirty="0" smtClean="0">
                <a:solidFill>
                  <a:srgbClr val="D9D9D9"/>
                </a:solidFill>
              </a:rPr>
              <a:t>is </a:t>
            </a:r>
            <a:r>
              <a:rPr lang="en-US" sz="3200" dirty="0" smtClean="0">
                <a:solidFill>
                  <a:srgbClr val="00AE9E"/>
                </a:solidFill>
              </a:rPr>
              <a:t>EVOLVING</a:t>
            </a:r>
            <a:endParaRPr lang="en-US" sz="3200" dirty="0">
              <a:solidFill>
                <a:srgbClr val="00AE9E"/>
              </a:solidFill>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7</a:t>
            </a:fld>
            <a:endParaRPr lang="en-US"/>
          </a:p>
        </p:txBody>
      </p:sp>
      <p:pic>
        <p:nvPicPr>
          <p:cNvPr id="5" name="Picture 4"/>
          <p:cNvPicPr>
            <a:picLocks noChangeAspect="1"/>
          </p:cNvPicPr>
          <p:nvPr/>
        </p:nvPicPr>
        <p:blipFill rotWithShape="1">
          <a:blip r:embed="rId3"/>
          <a:srcRect b="13308"/>
          <a:stretch/>
        </p:blipFill>
        <p:spPr>
          <a:xfrm>
            <a:off x="339094" y="995504"/>
            <a:ext cx="1546468" cy="833728"/>
          </a:xfrm>
          <a:prstGeom prst="rect">
            <a:avLst/>
          </a:prstGeom>
        </p:spPr>
      </p:pic>
      <p:pic>
        <p:nvPicPr>
          <p:cNvPr id="7" name="Picture 6"/>
          <p:cNvPicPr>
            <a:picLocks noChangeAspect="1"/>
          </p:cNvPicPr>
          <p:nvPr/>
        </p:nvPicPr>
        <p:blipFill>
          <a:blip r:embed="rId4"/>
          <a:stretch>
            <a:fillRect/>
          </a:stretch>
        </p:blipFill>
        <p:spPr>
          <a:xfrm>
            <a:off x="7224935" y="2239657"/>
            <a:ext cx="1292364" cy="1292364"/>
          </a:xfrm>
          <a:prstGeom prst="rect">
            <a:avLst/>
          </a:prstGeom>
        </p:spPr>
      </p:pic>
      <p:pic>
        <p:nvPicPr>
          <p:cNvPr id="8" name="Picture 7"/>
          <p:cNvPicPr>
            <a:picLocks noChangeAspect="1"/>
          </p:cNvPicPr>
          <p:nvPr/>
        </p:nvPicPr>
        <p:blipFill>
          <a:blip r:embed="rId5"/>
          <a:stretch>
            <a:fillRect/>
          </a:stretch>
        </p:blipFill>
        <p:spPr>
          <a:xfrm>
            <a:off x="6764640" y="3840342"/>
            <a:ext cx="786796" cy="786794"/>
          </a:xfrm>
          <a:prstGeom prst="rect">
            <a:avLst/>
          </a:prstGeom>
        </p:spPr>
      </p:pic>
      <p:pic>
        <p:nvPicPr>
          <p:cNvPr id="9" name="Picture 8"/>
          <p:cNvPicPr>
            <a:picLocks noChangeAspect="1"/>
          </p:cNvPicPr>
          <p:nvPr/>
        </p:nvPicPr>
        <p:blipFill>
          <a:blip r:embed="rId6"/>
          <a:stretch>
            <a:fillRect/>
          </a:stretch>
        </p:blipFill>
        <p:spPr>
          <a:xfrm>
            <a:off x="181764" y="2253746"/>
            <a:ext cx="2979216" cy="973667"/>
          </a:xfrm>
          <a:prstGeom prst="rect">
            <a:avLst/>
          </a:prstGeom>
        </p:spPr>
      </p:pic>
      <p:grpSp>
        <p:nvGrpSpPr>
          <p:cNvPr id="12" name="Group 11"/>
          <p:cNvGrpSpPr/>
          <p:nvPr/>
        </p:nvGrpSpPr>
        <p:grpSpPr>
          <a:xfrm>
            <a:off x="3611008" y="1835483"/>
            <a:ext cx="1757271" cy="1769700"/>
            <a:chOff x="3741107" y="1348856"/>
            <a:chExt cx="1757271" cy="1769700"/>
          </a:xfrm>
        </p:grpSpPr>
        <p:sp>
          <p:nvSpPr>
            <p:cNvPr id="11" name="Rounded Rectangle 10"/>
            <p:cNvSpPr/>
            <p:nvPr/>
          </p:nvSpPr>
          <p:spPr>
            <a:xfrm>
              <a:off x="3741107" y="1348856"/>
              <a:ext cx="1757271" cy="176970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7"/>
            <a:stretch>
              <a:fillRect/>
            </a:stretch>
          </p:blipFill>
          <p:spPr>
            <a:xfrm>
              <a:off x="3842275" y="1451210"/>
              <a:ext cx="1578428" cy="1578428"/>
            </a:xfrm>
            <a:prstGeom prst="rect">
              <a:avLst/>
            </a:prstGeom>
          </p:spPr>
        </p:pic>
      </p:grpSp>
      <p:sp>
        <p:nvSpPr>
          <p:cNvPr id="14" name="TextBox 13"/>
          <p:cNvSpPr txBox="1"/>
          <p:nvPr/>
        </p:nvSpPr>
        <p:spPr>
          <a:xfrm>
            <a:off x="6288731" y="4468977"/>
            <a:ext cx="1837598" cy="369332"/>
          </a:xfrm>
          <a:prstGeom prst="rect">
            <a:avLst/>
          </a:prstGeom>
          <a:noFill/>
        </p:spPr>
        <p:txBody>
          <a:bodyPr wrap="square" rtlCol="0">
            <a:spAutoFit/>
          </a:bodyPr>
          <a:lstStyle/>
          <a:p>
            <a:pPr algn="ctr"/>
            <a:r>
              <a:rPr lang="en-US" b="1" dirty="0" smtClean="0">
                <a:solidFill>
                  <a:srgbClr val="FFFFFF"/>
                </a:solidFill>
                <a:latin typeface="Arial"/>
                <a:cs typeface="Arial"/>
              </a:rPr>
              <a:t>Spring Boot</a:t>
            </a:r>
          </a:p>
        </p:txBody>
      </p:sp>
      <p:grpSp>
        <p:nvGrpSpPr>
          <p:cNvPr id="20" name="Group 19"/>
          <p:cNvGrpSpPr/>
          <p:nvPr/>
        </p:nvGrpSpPr>
        <p:grpSpPr>
          <a:xfrm>
            <a:off x="6033125" y="451527"/>
            <a:ext cx="2686788" cy="1383956"/>
            <a:chOff x="5860671" y="702930"/>
            <a:chExt cx="2686788" cy="1383956"/>
          </a:xfrm>
        </p:grpSpPr>
        <p:sp>
          <p:nvSpPr>
            <p:cNvPr id="16" name="Rounded Rectangle 15"/>
            <p:cNvSpPr/>
            <p:nvPr/>
          </p:nvSpPr>
          <p:spPr>
            <a:xfrm>
              <a:off x="6592186" y="702930"/>
              <a:ext cx="1116419" cy="1075070"/>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Shape 1051"/>
            <p:cNvPicPr preferRelativeResize="0"/>
            <p:nvPr/>
          </p:nvPicPr>
          <p:blipFill rotWithShape="1">
            <a:blip r:embed="rId8">
              <a:alphaModFix/>
            </a:blip>
            <a:srcRect/>
            <a:stretch/>
          </p:blipFill>
          <p:spPr>
            <a:xfrm>
              <a:off x="6639954" y="765942"/>
              <a:ext cx="987420" cy="951612"/>
            </a:xfrm>
            <a:prstGeom prst="rect">
              <a:avLst/>
            </a:prstGeom>
            <a:noFill/>
            <a:ln>
              <a:noFill/>
            </a:ln>
          </p:spPr>
        </p:pic>
        <p:sp>
          <p:nvSpPr>
            <p:cNvPr id="15" name="TextBox 14"/>
            <p:cNvSpPr txBox="1"/>
            <p:nvPr/>
          </p:nvSpPr>
          <p:spPr>
            <a:xfrm>
              <a:off x="5860671" y="1717554"/>
              <a:ext cx="2686788" cy="369332"/>
            </a:xfrm>
            <a:prstGeom prst="rect">
              <a:avLst/>
            </a:prstGeom>
            <a:noFill/>
          </p:spPr>
          <p:txBody>
            <a:bodyPr wrap="square" rtlCol="0">
              <a:spAutoFit/>
            </a:bodyPr>
            <a:lstStyle/>
            <a:p>
              <a:pPr algn="ctr"/>
              <a:r>
                <a:rPr lang="en-US" b="1" dirty="0" smtClean="0">
                  <a:solidFill>
                    <a:srgbClr val="FFFFFF"/>
                  </a:solidFill>
                  <a:latin typeface="Arial"/>
                  <a:cs typeface="Arial"/>
                </a:rPr>
                <a:t>Continuous Delivery</a:t>
              </a:r>
            </a:p>
          </p:txBody>
        </p:sp>
      </p:grpSp>
      <p:pic>
        <p:nvPicPr>
          <p:cNvPr id="4" name="Picture 3"/>
          <p:cNvPicPr>
            <a:picLocks noChangeAspect="1"/>
          </p:cNvPicPr>
          <p:nvPr/>
        </p:nvPicPr>
        <p:blipFill>
          <a:blip r:embed="rId9"/>
          <a:stretch>
            <a:fillRect/>
          </a:stretch>
        </p:blipFill>
        <p:spPr>
          <a:xfrm>
            <a:off x="181764" y="3328581"/>
            <a:ext cx="2979216" cy="1483221"/>
          </a:xfrm>
          <a:prstGeom prst="rect">
            <a:avLst/>
          </a:prstGeom>
        </p:spPr>
      </p:pic>
      <p:pic>
        <p:nvPicPr>
          <p:cNvPr id="17" name="Picture 16" descr="homepage-docker-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03520" y="1156875"/>
            <a:ext cx="1125490" cy="931344"/>
          </a:xfrm>
          <a:prstGeom prst="rect">
            <a:avLst/>
          </a:prstGeom>
        </p:spPr>
      </p:pic>
      <p:pic>
        <p:nvPicPr>
          <p:cNvPr id="18" name="Picture 17"/>
          <p:cNvPicPr>
            <a:picLocks noChangeAspect="1"/>
          </p:cNvPicPr>
          <p:nvPr/>
        </p:nvPicPr>
        <p:blipFill>
          <a:blip r:embed="rId11"/>
          <a:stretch>
            <a:fillRect/>
          </a:stretch>
        </p:blipFill>
        <p:spPr>
          <a:xfrm>
            <a:off x="5593612" y="2926194"/>
            <a:ext cx="1390237" cy="602437"/>
          </a:xfrm>
          <a:prstGeom prst="rect">
            <a:avLst/>
          </a:prstGeom>
        </p:spPr>
      </p:pic>
      <p:pic>
        <p:nvPicPr>
          <p:cNvPr id="19" name="Picture 18"/>
          <p:cNvPicPr>
            <a:picLocks noChangeAspect="1"/>
          </p:cNvPicPr>
          <p:nvPr/>
        </p:nvPicPr>
        <p:blipFill>
          <a:blip r:embed="rId12"/>
          <a:stretch>
            <a:fillRect/>
          </a:stretch>
        </p:blipFill>
        <p:spPr>
          <a:xfrm>
            <a:off x="3429010" y="3993766"/>
            <a:ext cx="2624667" cy="818036"/>
          </a:xfrm>
          <a:prstGeom prst="rect">
            <a:avLst/>
          </a:prstGeom>
        </p:spPr>
      </p:pic>
      <p:pic>
        <p:nvPicPr>
          <p:cNvPr id="22" name="Picture 21"/>
          <p:cNvPicPr>
            <a:picLocks noChangeAspect="1"/>
          </p:cNvPicPr>
          <p:nvPr/>
        </p:nvPicPr>
        <p:blipFill>
          <a:blip r:embed="rId13"/>
          <a:stretch>
            <a:fillRect/>
          </a:stretch>
        </p:blipFill>
        <p:spPr>
          <a:xfrm>
            <a:off x="3385604" y="571500"/>
            <a:ext cx="3810000" cy="1333500"/>
          </a:xfrm>
          <a:prstGeom prst="rect">
            <a:avLst/>
          </a:prstGeom>
        </p:spPr>
      </p:pic>
    </p:spTree>
    <p:extLst>
      <p:ext uri="{BB962C8B-B14F-4D97-AF65-F5344CB8AC3E}">
        <p14:creationId xmlns:p14="http://schemas.microsoft.com/office/powerpoint/2010/main" val="1199491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5" name="Shape 243"/>
          <p:cNvSpPr/>
          <p:nvPr/>
        </p:nvSpPr>
        <p:spPr>
          <a:xfrm>
            <a:off x="987233" y="2000108"/>
            <a:ext cx="753958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sz="3600" dirty="0">
                <a:solidFill>
                  <a:srgbClr val="FFFFFF"/>
                </a:solidFill>
                <a:uFill>
                  <a:solidFill>
                    <a:srgbClr val="4D4D4D"/>
                  </a:solidFill>
                </a:uFill>
                <a:latin typeface="Avenir Next Demi Bold Italic"/>
                <a:cs typeface="Avenir Next Demi Bold Italic"/>
              </a:rPr>
              <a:t>Loosely coupled service oriented architecture with bounded contexts</a:t>
            </a:r>
          </a:p>
        </p:txBody>
      </p:sp>
      <p:sp>
        <p:nvSpPr>
          <p:cNvPr id="6" name="Shape 244"/>
          <p:cNvSpPr/>
          <p:nvPr/>
        </p:nvSpPr>
        <p:spPr>
          <a:xfrm rot="10800000" flipH="1">
            <a:off x="874689" y="1743937"/>
            <a:ext cx="3651648"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rgbClr val="FFFFFF"/>
              </a:solidFill>
            </a:endParaRPr>
          </a:p>
        </p:txBody>
      </p:sp>
      <p:sp>
        <p:nvSpPr>
          <p:cNvPr id="8" name="Shape 245"/>
          <p:cNvSpPr/>
          <p:nvPr/>
        </p:nvSpPr>
        <p:spPr>
          <a:xfrm flipH="1">
            <a:off x="4555380" y="2529363"/>
            <a:ext cx="3998070"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rgbClr val="FFFFFF"/>
              </a:solidFill>
            </a:endParaRPr>
          </a:p>
        </p:txBody>
      </p:sp>
      <p:sp>
        <p:nvSpPr>
          <p:cNvPr id="9" name="Shape 246"/>
          <p:cNvSpPr/>
          <p:nvPr/>
        </p:nvSpPr>
        <p:spPr>
          <a:xfrm>
            <a:off x="337925" y="1102615"/>
            <a:ext cx="4674677"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every service has to be updated in concert, it’s not loosely coupled!</a:t>
            </a:r>
          </a:p>
        </p:txBody>
      </p:sp>
      <p:sp>
        <p:nvSpPr>
          <p:cNvPr id="10" name="Shape 247"/>
          <p:cNvSpPr/>
          <p:nvPr/>
        </p:nvSpPr>
        <p:spPr>
          <a:xfrm>
            <a:off x="4450026" y="3469307"/>
            <a:ext cx="4636824"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you have to know about surrounding services you don’t have a bounded context.</a:t>
            </a:r>
          </a:p>
        </p:txBody>
      </p:sp>
      <p:sp>
        <p:nvSpPr>
          <p:cNvPr id="11" name="Title 4"/>
          <p:cNvSpPr>
            <a:spLocks noGrp="1"/>
          </p:cNvSpPr>
          <p:nvPr>
            <p:ph type="title"/>
          </p:nvPr>
        </p:nvSpPr>
        <p:spPr>
          <a:xfrm>
            <a:off x="113722" y="149918"/>
            <a:ext cx="8796928" cy="474445"/>
          </a:xfrm>
        </p:spPr>
        <p:txBody>
          <a:bodyPr/>
          <a:lstStyle/>
          <a:p>
            <a:r>
              <a:rPr lang="en-US" sz="3200" dirty="0" smtClean="0">
                <a:solidFill>
                  <a:schemeClr val="accent1"/>
                </a:solidFill>
              </a:rPr>
              <a:t>What are </a:t>
            </a:r>
            <a:r>
              <a:rPr lang="en-US" sz="3200" dirty="0" err="1" smtClean="0">
                <a:solidFill>
                  <a:srgbClr val="FFFFFF"/>
                </a:solidFill>
              </a:rPr>
              <a:t>Microservices</a:t>
            </a:r>
            <a:r>
              <a:rPr lang="en-US" sz="3200" dirty="0">
                <a:solidFill>
                  <a:srgbClr val="FFFFFF"/>
                </a:solidFill>
              </a:rPr>
              <a:t>?</a:t>
            </a:r>
          </a:p>
        </p:txBody>
      </p:sp>
    </p:spTree>
    <p:extLst>
      <p:ext uri="{BB962C8B-B14F-4D97-AF65-F5344CB8AC3E}">
        <p14:creationId xmlns:p14="http://schemas.microsoft.com/office/powerpoint/2010/main" val="14222373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Title 3"/>
          <p:cNvSpPr>
            <a:spLocks noGrp="1"/>
          </p:cNvSpPr>
          <p:nvPr>
            <p:ph type="title"/>
          </p:nvPr>
        </p:nvSpPr>
        <p:spPr>
          <a:xfrm>
            <a:off x="457200" y="205979"/>
            <a:ext cx="8432800" cy="857400"/>
          </a:xfrm>
          <a:ln>
            <a:noFill/>
          </a:ln>
        </p:spPr>
        <p:txBody>
          <a:bodyPr/>
          <a:lstStyle/>
          <a:p>
            <a:pPr lvl="0"/>
            <a:r>
              <a:rPr lang="en-US" sz="3200" b="0" dirty="0">
                <a:solidFill>
                  <a:srgbClr val="008774"/>
                </a:solidFill>
              </a:rPr>
              <a:t>Trend towards new </a:t>
            </a:r>
            <a:r>
              <a:rPr lang="en-US" sz="3200" b="0" dirty="0" smtClean="0">
                <a:solidFill>
                  <a:schemeClr val="bg1"/>
                </a:solidFill>
              </a:rPr>
              <a:t>Lightweight </a:t>
            </a:r>
            <a:r>
              <a:rPr lang="en-US" sz="3200" dirty="0">
                <a:solidFill>
                  <a:schemeClr val="bg1"/>
                </a:solidFill>
              </a:rPr>
              <a:t>A</a:t>
            </a:r>
            <a:r>
              <a:rPr lang="en-US" sz="3200" b="0" dirty="0" smtClean="0">
                <a:solidFill>
                  <a:schemeClr val="bg1"/>
                </a:solidFill>
              </a:rPr>
              <a:t>rchitectures</a:t>
            </a:r>
            <a:r>
              <a:rPr lang="en-US" sz="3200" b="0" dirty="0">
                <a:solidFill>
                  <a:srgbClr val="008774"/>
                </a:solidFill>
              </a:rPr>
              <a:t/>
            </a:r>
            <a:br>
              <a:rPr lang="en-US" sz="3200" b="0" dirty="0">
                <a:solidFill>
                  <a:srgbClr val="008774"/>
                </a:solidFill>
              </a:rPr>
            </a:br>
            <a:endParaRPr lang="en-US" sz="3200" b="0" dirty="0">
              <a:solidFill>
                <a:srgbClr val="008774"/>
              </a:solidFill>
            </a:endParaRPr>
          </a:p>
        </p:txBody>
      </p:sp>
      <p:grpSp>
        <p:nvGrpSpPr>
          <p:cNvPr id="35" name="Group 34"/>
          <p:cNvGrpSpPr/>
          <p:nvPr/>
        </p:nvGrpSpPr>
        <p:grpSpPr>
          <a:xfrm>
            <a:off x="1006834" y="1376389"/>
            <a:ext cx="7130332" cy="2955641"/>
            <a:chOff x="840154" y="1376389"/>
            <a:chExt cx="7130332" cy="2955641"/>
          </a:xfrm>
        </p:grpSpPr>
        <p:grpSp>
          <p:nvGrpSpPr>
            <p:cNvPr id="6" name="Group 5"/>
            <p:cNvGrpSpPr/>
            <p:nvPr/>
          </p:nvGrpSpPr>
          <p:grpSpPr>
            <a:xfrm>
              <a:off x="840154" y="1376389"/>
              <a:ext cx="2886939" cy="2161562"/>
              <a:chOff x="703385" y="1465386"/>
              <a:chExt cx="2886939" cy="1829750"/>
            </a:xfrm>
          </p:grpSpPr>
          <p:sp>
            <p:nvSpPr>
              <p:cNvPr id="2" name="Rectangle 1"/>
              <p:cNvSpPr/>
              <p:nvPr/>
            </p:nvSpPr>
            <p:spPr>
              <a:xfrm>
                <a:off x="703385" y="1465386"/>
                <a:ext cx="2886939" cy="1829750"/>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840154" y="1602154"/>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rot="5400000">
                <a:off x="2492316" y="2180017"/>
                <a:ext cx="158557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0154" y="2757880"/>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83946"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40154"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064794" y="1381440"/>
              <a:ext cx="2905692" cy="2180713"/>
              <a:chOff x="5054600" y="1465386"/>
              <a:chExt cx="2905692" cy="2180713"/>
            </a:xfrm>
          </p:grpSpPr>
          <p:sp>
            <p:nvSpPr>
              <p:cNvPr id="13" name="Oval 12"/>
              <p:cNvSpPr/>
              <p:nvPr/>
            </p:nvSpPr>
            <p:spPr>
              <a:xfrm>
                <a:off x="6024880" y="1465386"/>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481320" y="1818639"/>
                <a:ext cx="439718" cy="44586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93840" y="2032000"/>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025079" y="1985668"/>
                <a:ext cx="478641" cy="48533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745480" y="2356686"/>
                <a:ext cx="381000" cy="349960"/>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309360" y="2407920"/>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508240" y="2619620"/>
                <a:ext cx="452052" cy="4583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101080" y="3062482"/>
                <a:ext cx="416560" cy="39071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054600" y="2691227"/>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420360" y="3295136"/>
                <a:ext cx="386080" cy="35096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7020560" y="2604993"/>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593840" y="328454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715000" y="292086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025079" y="3060334"/>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283200" y="2304226"/>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p:nvSpPr>
          <p:spPr>
            <a:xfrm>
              <a:off x="840154" y="3931920"/>
              <a:ext cx="3107965" cy="400110"/>
            </a:xfrm>
            <a:prstGeom prst="rect">
              <a:avLst/>
            </a:prstGeom>
            <a:noFill/>
          </p:spPr>
          <p:txBody>
            <a:bodyPr wrap="square" rtlCol="0">
              <a:spAutoFit/>
            </a:bodyPr>
            <a:lstStyle/>
            <a:p>
              <a:r>
                <a:rPr lang="en-US" sz="2000" dirty="0" smtClean="0">
                  <a:solidFill>
                    <a:schemeClr val="bg1"/>
                  </a:solidFill>
                </a:rPr>
                <a:t>MONOLITHIC/LAYERED</a:t>
              </a:r>
              <a:endParaRPr lang="en-US" sz="2000" dirty="0">
                <a:solidFill>
                  <a:schemeClr val="bg1"/>
                </a:solidFill>
              </a:endParaRPr>
            </a:p>
          </p:txBody>
        </p:sp>
        <p:sp>
          <p:nvSpPr>
            <p:cNvPr id="36" name="TextBox 35"/>
            <p:cNvSpPr txBox="1"/>
            <p:nvPr/>
          </p:nvSpPr>
          <p:spPr>
            <a:xfrm>
              <a:off x="5434708" y="3931920"/>
              <a:ext cx="2235200" cy="369332"/>
            </a:xfrm>
            <a:prstGeom prst="rect">
              <a:avLst/>
            </a:prstGeom>
            <a:noFill/>
          </p:spPr>
          <p:txBody>
            <a:bodyPr wrap="square" rtlCol="0">
              <a:spAutoFit/>
            </a:bodyPr>
            <a:lstStyle/>
            <a:p>
              <a:r>
                <a:rPr lang="en-US" dirty="0" smtClean="0">
                  <a:solidFill>
                    <a:schemeClr val="bg1"/>
                  </a:solidFill>
                </a:rPr>
                <a:t>MICROSERVICES</a:t>
              </a:r>
              <a:endParaRPr lang="en-US" dirty="0">
                <a:solidFill>
                  <a:schemeClr val="bg1"/>
                </a:solidFill>
              </a:endParaRPr>
            </a:p>
          </p:txBody>
        </p:sp>
      </p:grpSp>
      <p:sp>
        <p:nvSpPr>
          <p:cNvPr id="37" name="TextBox 36"/>
          <p:cNvSpPr txBox="1"/>
          <p:nvPr/>
        </p:nvSpPr>
        <p:spPr>
          <a:xfrm>
            <a:off x="1221585" y="1898430"/>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38" name="TextBox 37"/>
          <p:cNvSpPr txBox="1"/>
          <p:nvPr/>
        </p:nvSpPr>
        <p:spPr>
          <a:xfrm>
            <a:off x="1326671" y="809701"/>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Tree>
    <p:extLst>
      <p:ext uri="{BB962C8B-B14F-4D97-AF65-F5344CB8AC3E}">
        <p14:creationId xmlns:p14="http://schemas.microsoft.com/office/powerpoint/2010/main" val="7305589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dissolv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theme/theme1.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31843</TotalTime>
  <Words>3037</Words>
  <Application>Microsoft Macintosh PowerPoint</Application>
  <PresentationFormat>On-screen Show (16:9)</PresentationFormat>
  <Paragraphs>635</Paragraphs>
  <Slides>25</Slides>
  <Notes>25</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Pivotal Main</vt:lpstr>
      <vt:lpstr>1_Pivotal Main</vt:lpstr>
      <vt:lpstr>PowerPoint Presentation</vt:lpstr>
      <vt:lpstr>Agenda</vt:lpstr>
      <vt:lpstr>PowerPoint Presentation</vt:lpstr>
      <vt:lpstr>PowerPoint Presentation</vt:lpstr>
      <vt:lpstr>Software Developers Spend too Much Time NOT Writing Software</vt:lpstr>
      <vt:lpstr>PowerPoint Presentation</vt:lpstr>
      <vt:lpstr>Software is EVOLVING</vt:lpstr>
      <vt:lpstr>What are Microservices?</vt:lpstr>
      <vt:lpstr>Trend towards new Lightweight Architectures </vt:lpstr>
      <vt:lpstr>Agile Companies use Non-traditional, Modular Approaches to Software Systems</vt:lpstr>
      <vt:lpstr>PowerPoint Presentation</vt:lpstr>
      <vt:lpstr>PowerPoint Presentation</vt:lpstr>
      <vt:lpstr>Cloud Ready Poll </vt:lpstr>
      <vt:lpstr>It Takes a Platform</vt:lpstr>
      <vt:lpstr>Path to Full Stack Automation</vt:lpstr>
      <vt:lpstr>Building a Cloud Native Platform</vt:lpstr>
      <vt:lpstr>Cloud Native Platforms and Contracts</vt:lpstr>
      <vt:lpstr>Application Lifecycle Management: CI/CD</vt:lpstr>
      <vt:lpstr>PowerPoint Presentation</vt:lpstr>
      <vt:lpstr>Four Levels High Availability – Built In!</vt:lpstr>
      <vt:lpstr>Pivotal Cloud Foundry: Most Trusted Platform</vt:lpstr>
      <vt:lpstr>Cloud Foundry Open Source MOMENTUM</vt:lpstr>
      <vt:lpstr>PowerPoint Presentation</vt:lpstr>
      <vt:lpstr>EXTRA</vt:lpstr>
      <vt:lpstr>Pivotal  Cloud Foundry Business Model</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Ben Bertka</cp:lastModifiedBy>
  <cp:revision>1173</cp:revision>
  <cp:lastPrinted>2015-08-14T15:58:30Z</cp:lastPrinted>
  <dcterms:created xsi:type="dcterms:W3CDTF">2015-05-27T14:59:12Z</dcterms:created>
  <dcterms:modified xsi:type="dcterms:W3CDTF">2016-10-10T16:50:49Z</dcterms:modified>
</cp:coreProperties>
</file>